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368" r:id="rId3"/>
    <p:sldId id="2589" r:id="rId4"/>
    <p:sldId id="1063" r:id="rId5"/>
    <p:sldId id="2562" r:id="rId6"/>
    <p:sldId id="2563" r:id="rId7"/>
    <p:sldId id="2565" r:id="rId8"/>
    <p:sldId id="2588" r:id="rId9"/>
    <p:sldId id="476" r:id="rId10"/>
    <p:sldId id="457" r:id="rId11"/>
    <p:sldId id="458" r:id="rId12"/>
    <p:sldId id="459" r:id="rId13"/>
    <p:sldId id="460" r:id="rId14"/>
    <p:sldId id="456" r:id="rId15"/>
    <p:sldId id="461" r:id="rId16"/>
    <p:sldId id="462" r:id="rId17"/>
    <p:sldId id="463" r:id="rId18"/>
    <p:sldId id="464" r:id="rId19"/>
    <p:sldId id="401" r:id="rId20"/>
    <p:sldId id="403" r:id="rId21"/>
    <p:sldId id="404" r:id="rId22"/>
    <p:sldId id="375" r:id="rId23"/>
    <p:sldId id="376" r:id="rId24"/>
    <p:sldId id="405" r:id="rId25"/>
    <p:sldId id="377" r:id="rId26"/>
    <p:sldId id="378" r:id="rId27"/>
    <p:sldId id="379" r:id="rId28"/>
    <p:sldId id="381" r:id="rId29"/>
    <p:sldId id="394" r:id="rId30"/>
    <p:sldId id="387" r:id="rId31"/>
    <p:sldId id="388" r:id="rId32"/>
    <p:sldId id="389" r:id="rId33"/>
    <p:sldId id="391" r:id="rId34"/>
    <p:sldId id="393" r:id="rId35"/>
    <p:sldId id="413" r:id="rId36"/>
    <p:sldId id="412" r:id="rId37"/>
    <p:sldId id="409" r:id="rId38"/>
    <p:sldId id="410" r:id="rId39"/>
    <p:sldId id="41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teek Mitta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935"/>
    <p:restoredTop sz="94686"/>
  </p:normalViewPr>
  <p:slideViewPr>
    <p:cSldViewPr snapToGrid="0" snapToObjects="1">
      <p:cViewPr varScale="1">
        <p:scale>
          <a:sx n="156" d="100"/>
          <a:sy n="156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6T01:27:44.785" idx="1">
    <p:pos x="6000" y="0"/>
    <p:text>Should we ack Vitaly somewhere, since he suggested some of these approaches?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72FB4-D3E2-AE43-B634-FEEAFFC420FD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A0969-AB06-8F45-A6FC-715D5764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7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DB452-00BF-924C-9465-03C1104CE9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61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171B7294-D1D0-034D-8EBB-DCBF79D9D1D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177E049-EBD8-6B4E-A8DA-24AB8CAE936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78E8674-8798-7F45-8822-33025E97A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F668843-42C9-6642-98B2-BFBA2AF514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041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A4F7215E-3327-FA43-A3F7-CC23088E7FB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303FE10-EC7F-F04D-A4CF-E5D8767B21F6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EFAF093B-B55F-5146-A6F0-9E8C585739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7896204-10AB-1E4C-A74A-B73FEA351CE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808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>
            <a:extLst>
              <a:ext uri="{FF2B5EF4-FFF2-40B4-BE49-F238E27FC236}">
                <a16:creationId xmlns:a16="http://schemas.microsoft.com/office/drawing/2014/main" id="{23589CAA-D2CE-B343-B6F7-8BABA1C4984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5B461C9-FAEA-E54F-BE92-B11D3078F69F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C2445CD4-F50E-F343-9BFE-6E6B60D855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C16509D-E1F7-4944-BF35-B836488EE00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8649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AD45B4C-6127-D742-99DE-934FBCAE92A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D26C139-D727-FF40-BA5F-B26E957DFC5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7E56FE6-68D9-1B45-8BD9-70339E55DC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A14CA61-88A7-2E47-9DC1-E156178A92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XXX Fix This XXX</a:t>
            </a:r>
          </a:p>
        </p:txBody>
      </p:sp>
    </p:spTree>
    <p:extLst>
      <p:ext uri="{BB962C8B-B14F-4D97-AF65-F5344CB8AC3E}">
        <p14:creationId xmlns:p14="http://schemas.microsoft.com/office/powerpoint/2010/main" val="326853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904D352F-14F7-2645-BD33-FFE17E54DE9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AABBEA2-81B6-DD49-ADC8-C74427F32A99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2943457-92EF-CD4E-82FB-60C06897AE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1C380EA-F018-8C4B-A328-B448D09014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691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>
            <a:extLst>
              <a:ext uri="{FF2B5EF4-FFF2-40B4-BE49-F238E27FC236}">
                <a16:creationId xmlns:a16="http://schemas.microsoft.com/office/drawing/2014/main" id="{37BE3824-2786-BD47-BC8C-753091984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54274" name="Notes Placeholder 2">
            <a:extLst>
              <a:ext uri="{FF2B5EF4-FFF2-40B4-BE49-F238E27FC236}">
                <a16:creationId xmlns:a16="http://schemas.microsoft.com/office/drawing/2014/main" id="{EC63299A-E218-6146-BA67-9AF23EE9A6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BUILD SUSPENSE: How quickly can this happen?</a:t>
            </a:r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A0017AB6-F8CA-6748-95CD-2CAC497FDB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A59A6AA-7D44-4A47-95FF-313194D11E17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658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>
            <a:extLst>
              <a:ext uri="{FF2B5EF4-FFF2-40B4-BE49-F238E27FC236}">
                <a16:creationId xmlns:a16="http://schemas.microsoft.com/office/drawing/2014/main" id="{B2D718A4-C6E5-1D42-BCA5-8B311D2E43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56322" name="Notes Placeholder 2">
            <a:extLst>
              <a:ext uri="{FF2B5EF4-FFF2-40B4-BE49-F238E27FC236}">
                <a16:creationId xmlns:a16="http://schemas.microsoft.com/office/drawing/2014/main" id="{47A980F0-FD5D-C44B-A6D8-F17C161796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Make clear that batch cohesion is a property of individual domains</a:t>
            </a:r>
          </a:p>
        </p:txBody>
      </p:sp>
      <p:sp>
        <p:nvSpPr>
          <p:cNvPr id="56323" name="Slide Number Placeholder 3">
            <a:extLst>
              <a:ext uri="{FF2B5EF4-FFF2-40B4-BE49-F238E27FC236}">
                <a16:creationId xmlns:a16="http://schemas.microsoft.com/office/drawing/2014/main" id="{259512A1-F678-0841-92FB-39C3FBEC77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DC85C77-EBAE-B049-B43D-1A345D6E62B7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37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c746a2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c746a2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26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5c746a26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5c746a26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864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pipeline works, but what if we want to make the representation even smaller?</a:t>
            </a:r>
          </a:p>
          <a:p>
            <a:endParaRPr/>
          </a:p>
          <a:p>
            <a:r>
              <a:t>Faster training</a:t>
            </a:r>
          </a:p>
          <a:p>
            <a:r>
              <a:t>Faster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56946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5c746a26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5c746a26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835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003E77B2-10A9-C540-989A-8E8F1CB25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D97812F1-AD25-CF48-B71A-E25F044F2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3960C044-2928-6842-AA1F-63111AA6FD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77BDB3-EB0E-8546-8FBA-424C44FFF274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4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E33DBA17-8B62-3249-8AE1-6FFEF4685B1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087EF30-F40B-344C-80CE-5439974A9B87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BDCC2D30-8DA4-794E-A893-CE9B64E4F4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3375" y="714375"/>
            <a:ext cx="6251575" cy="3517900"/>
          </a:xfrm>
          <a:ln/>
        </p:spPr>
      </p:sp>
      <p:sp>
        <p:nvSpPr>
          <p:cNvPr id="29700" name="Text Box 3">
            <a:extLst>
              <a:ext uri="{FF2B5EF4-FFF2-40B4-BE49-F238E27FC236}">
                <a16:creationId xmlns:a16="http://schemas.microsoft.com/office/drawing/2014/main" id="{97215B72-9402-0C4E-ABC8-BFD56C0598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92150" y="4457700"/>
            <a:ext cx="5535613" cy="414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266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032A6E17-002C-7046-A507-C0E6A179B57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84D92B9-B0E2-C042-A864-729DD49067A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D90499E-E0C3-D54A-9798-EC0CDBEF5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BD36A54-F09E-A749-B92A-D988DDF1D7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609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1EE4F6C7-DF94-2940-904D-3268ADCC69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10AFC36B-D5F9-C04B-9C6F-D31F9E023E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6807B064-08D3-A64D-93FD-F6057E4108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F27DAEC-1E82-CA46-BE35-779F5FB844AB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44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A573-E5D4-474A-A649-93430F657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583DC-563C-D241-BCF3-E979EE479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F6BD3-4DB0-8949-B496-155BE5A36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AEA59-D499-2E43-B770-D2CDC472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5997-24EE-CB48-8FA7-B9F48749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C8AE-305C-5E4C-83F1-91490E75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16380-3BA6-2941-9170-EFBDF01BB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1374E-C6C5-A041-A8C7-9602328DD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61543-3A18-5541-921F-1946E0C60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6B8C5-DFDC-8640-85AA-D756E4ED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22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AABB1C-CCA7-E640-8AAF-CE0B35BF46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3BE64-48C4-B646-943E-72AF85CBC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AE51B-9809-7B42-8A18-843EA50C3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725A9-2BA6-FD4E-A324-834E62A1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3C72A-357E-D84B-A24B-5471E1BA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8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6664-7291-FC41-80D5-169ACA29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CE75E-DAA5-9A45-9F60-D8452D082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23722-F5D7-BF4A-92D0-90E765CC7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711FA-3D1B-C946-8D59-204127B9F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2D16E-03B7-0A4C-9957-74F07EAC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21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F6C0-7365-3641-9B53-D60DE875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2C152-2529-A44D-A4FB-B73E50C66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5ECE2-AE2B-B642-9819-D51C8C802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C67FF-AD7A-5046-9E4C-D36CAD2B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3F1E2-12F4-924D-92C3-73F7C845A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2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1477-DAB4-374F-A1B9-AFA1E680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55A58-5A76-BB4E-8500-1B902F42E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EB906-703C-9A4E-A37E-348B8D593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C11EC9-CC92-CE43-816D-3CF922A7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FFD4A-6134-B545-B7BB-833964FEF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9FDDD-B349-6447-ADA9-7DBF61A04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4B7D1-C888-DE47-8CA3-8A19B692B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27F699-A149-DB4E-8642-B79ECADBD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B96BD-65F3-6141-8394-4960A173B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470529-218B-EF4F-8950-ED6EB87FE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03D74-24C7-4340-A429-ECD30F0B96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61BCCC-8AB7-1345-86CE-D04A8FFDC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D81414-5716-FA47-8439-CD49BC62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5A1A0-4853-984C-B848-FBA7338D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9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3D02-5D68-2446-BED9-278D1818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08036-1B1E-5E42-8B9A-E3794277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26A52-DAA8-9C48-A3A0-D2054EC3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D854F-03E4-DE46-8F59-BE835B91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8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5B9CD-4A62-3F4D-AD12-EDA3029F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70D28-17B4-484F-B9CF-8FB2A7D9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56DA1-CF47-554F-AA8D-FC1CAB4B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8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C33F-C18B-AA40-BE83-410B88590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A3C01-F044-1142-BF61-700B40878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98356-3C3D-454A-A9C2-D6C65B3B6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1837E-4576-2C4A-BAEB-B82B390F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45E5-180D-8E41-A620-7888D362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32474-BDF3-8343-B7BC-A4275B11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78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B8D6-1926-2B4B-A1C1-01EBF9E0E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E1FAEF-E0A4-1547-85F7-BD033D1DF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85E95-F17D-3F4C-B3FC-A5E52A912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5465B-805B-6145-A267-BC3A7317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12F72-5929-2949-A039-0CB81A260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93BDB-FE7E-6243-B3DA-E0C72163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51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5A5EF-B79F-AA42-9DCB-7DF3C278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A2CD5-E37D-4C4F-A2E4-BFCDD7A51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3D46D-76A6-F647-96BF-69BDCA6BC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7F5C6-DEE8-AC49-AE50-97E41A591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E3FD4-D13C-864D-A3D6-FD3C916D6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0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itag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emf"/><Relationship Id="rId9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print.github.io/nprin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68C7B-6237-0942-88D7-C2ED2E53F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2108" y="1122363"/>
            <a:ext cx="9705892" cy="2387600"/>
          </a:xfrm>
        </p:spPr>
        <p:txBody>
          <a:bodyPr>
            <a:normAutofit/>
          </a:bodyPr>
          <a:lstStyle/>
          <a:p>
            <a:r>
              <a:rPr lang="en-US" sz="4000" dirty="0"/>
              <a:t>Machine Learning for Cybersecurity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DBC7C-570A-B547-96C1-55DE302B3C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Feamster</a:t>
            </a:r>
            <a:br>
              <a:rPr lang="en-US" dirty="0"/>
            </a:br>
            <a:r>
              <a:rPr lang="en-US" dirty="0"/>
              <a:t>University of Chicago</a:t>
            </a:r>
            <a:br>
              <a:rPr lang="en-US" dirty="0"/>
            </a:br>
            <a:r>
              <a:rPr lang="en-US" dirty="0"/>
              <a:t>Module 2</a:t>
            </a:r>
          </a:p>
        </p:txBody>
      </p:sp>
    </p:spTree>
    <p:extLst>
      <p:ext uri="{BB962C8B-B14F-4D97-AF65-F5344CB8AC3E}">
        <p14:creationId xmlns:p14="http://schemas.microsoft.com/office/powerpoint/2010/main" val="2685204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260-B669-0F40-9F65-70F4CF31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Forensics: 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2EC7-1642-9D4F-B70C-48A89115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Problem</a:t>
            </a:r>
          </a:p>
          <a:p>
            <a:pPr lvl="1">
              <a:defRPr/>
            </a:pPr>
            <a:r>
              <a:rPr lang="en-US" dirty="0"/>
              <a:t>More data is better</a:t>
            </a:r>
          </a:p>
          <a:p>
            <a:pPr lvl="1">
              <a:defRPr/>
            </a:pPr>
            <a:r>
              <a:rPr lang="en-US" dirty="0"/>
              <a:t>Need to decide what to capture ahead of time</a:t>
            </a:r>
          </a:p>
          <a:p>
            <a:pPr lvl="1">
              <a:defRPr/>
            </a:pPr>
            <a:r>
              <a:rPr lang="en-US" dirty="0"/>
              <a:t>Identify features (events, network traffic features, etc.) that could trigger more detailed logging</a:t>
            </a:r>
          </a:p>
          <a:p>
            <a:pPr>
              <a:defRPr/>
            </a:pPr>
            <a:r>
              <a:rPr lang="en-US" b="1" dirty="0"/>
              <a:t>Needs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Triggers are rare, but must detect with high accuracy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75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E910-1D24-B74B-BE67-63B83F4C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8DA4-9DBA-8843-BF33-CC132E783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>
                <a:solidFill>
                  <a:srgbClr val="FF0000"/>
                </a:solidFill>
              </a:rPr>
              <a:t>Conventional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Volumetric</a:t>
            </a:r>
          </a:p>
          <a:p>
            <a:pPr lvl="1"/>
            <a:r>
              <a:rPr lang="en-US" altLang="en-US"/>
              <a:t>Send high volumes of traffic towards victim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Modern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Application-layer, low-volume</a:t>
            </a:r>
          </a:p>
          <a:p>
            <a:pPr lvl="1"/>
            <a:r>
              <a:rPr lang="en-US" altLang="en-US"/>
              <a:t>Exploit network traffic that can consume an aysmmetric amount of resources</a:t>
            </a:r>
          </a:p>
          <a:p>
            <a:pPr lvl="1"/>
            <a:r>
              <a:rPr lang="en-US" altLang="en-US"/>
              <a:t>SSL handshakes, DNS traffic (“amplification attacks”), Database operations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Challenge:</a:t>
            </a:r>
            <a:r>
              <a:rPr lang="en-US" altLang="en-US"/>
              <a:t> Simply counting traffic volumes will not suffice.</a:t>
            </a:r>
          </a:p>
        </p:txBody>
      </p:sp>
    </p:spTree>
    <p:extLst>
      <p:ext uri="{BB962C8B-B14F-4D97-AF65-F5344CB8AC3E}">
        <p14:creationId xmlns:p14="http://schemas.microsoft.com/office/powerpoint/2010/main" val="2229833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1DB7-BCD6-A142-AB0C-F8FF8219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7279-4B5F-4240-85E4-DCAD9D00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Goal:</a:t>
            </a:r>
            <a:r>
              <a:rPr lang="en-US" dirty="0"/>
              <a:t> Identify network-level traffic characteristics that are suggestive of application-layer </a:t>
            </a:r>
            <a:r>
              <a:rPr lang="en-US" dirty="0" err="1"/>
              <a:t>DoS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Graph analysis: Detection of abnormal request patterns (domains, clients) at an open resolver</a:t>
            </a:r>
          </a:p>
          <a:p>
            <a:pPr lvl="1">
              <a:defRPr/>
            </a:pPr>
            <a:r>
              <a:rPr lang="en-US" dirty="0"/>
              <a:t>Time-series analysis: Detection of level shifts in DNS queries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4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EF2-31FB-8444-8EDF-9E57481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4F75-AF52-CF45-B988-6875D66E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139" y="1422400"/>
            <a:ext cx="5805487" cy="5175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Problem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Determine when an employee is a “flight risk” or otherwise a risk for leaking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Insight: Sometimes flight risk is preceded by changes in communication patterns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Goal:</a:t>
            </a:r>
            <a:r>
              <a:rPr lang="en-US" altLang="en-US"/>
              <a:t> Use data about communication patterns to detect probability of flight risk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 defenses (e.g., firewalling) if exfiltration could be predicted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Currently: No good solutions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9D149D-8DBB-9040-BB71-3A485DEE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6" y="1639889"/>
            <a:ext cx="33115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816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6A-D2C9-AF4B-B0DB-473051FB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7FC3-167F-4A4F-873B-B7CBE2C1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13" y="1600201"/>
            <a:ext cx="5313362" cy="48355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Post-intrusion, trace back the source of attack</a:t>
            </a:r>
          </a:p>
          <a:p>
            <a:pPr lvl="1">
              <a:defRPr/>
            </a:pPr>
            <a:r>
              <a:rPr lang="en-US" dirty="0"/>
              <a:t>What happened?</a:t>
            </a:r>
          </a:p>
          <a:p>
            <a:pPr lvl="1">
              <a:defRPr/>
            </a:pPr>
            <a:r>
              <a:rPr lang="en-US" dirty="0"/>
              <a:t>Where did attack come from?</a:t>
            </a:r>
          </a:p>
          <a:p>
            <a:pPr lvl="1">
              <a:defRPr/>
            </a:pPr>
            <a:r>
              <a:rPr lang="en-US" dirty="0"/>
              <a:t>Was any data lost?</a:t>
            </a:r>
          </a:p>
          <a:p>
            <a:pPr>
              <a:defRPr/>
            </a:pPr>
            <a:r>
              <a:rPr lang="en-US" dirty="0"/>
              <a:t>Requires extensive logging</a:t>
            </a:r>
            <a:br>
              <a:rPr lang="en-US" dirty="0"/>
            </a:br>
            <a:r>
              <a:rPr lang="en-US" dirty="0"/>
              <a:t>(prohibitive)</a:t>
            </a:r>
          </a:p>
          <a:p>
            <a:pPr lvl="1">
              <a:defRPr/>
            </a:pPr>
            <a:r>
              <a:rPr lang="en-US" dirty="0"/>
              <a:t>Need to determine when and where to activate intensive logging.</a:t>
            </a:r>
          </a:p>
          <a:p>
            <a:pPr>
              <a:defRPr/>
            </a:pPr>
            <a:r>
              <a:rPr lang="en-US" dirty="0"/>
              <a:t>Currently: Difficult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BE2CD8B3-8E18-264B-83C8-9C0B1802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2349501"/>
            <a:ext cx="36004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59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5156-AD53-B348-A95B-EFB3E4F7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7E53-1504-C840-8C0B-74942A376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Analyzing communication patterns using graph analysis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Requires incorporation of many heterogeneous datasets (e.g., communication logs, traffic patterns, etc.)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06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2D1B-82BA-574E-811D-379582B7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319FF-1628-A749-AF89-CE46AD58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138" y="1600201"/>
            <a:ext cx="4773612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</a:p>
          <a:p>
            <a:pPr lvl="1">
              <a:defRPr/>
            </a:pPr>
            <a:r>
              <a:rPr lang="en-US" dirty="0"/>
              <a:t>Access control lists need to be continually updated</a:t>
            </a:r>
          </a:p>
          <a:p>
            <a:pPr lvl="1">
              <a:defRPr/>
            </a:pPr>
            <a:r>
              <a:rPr lang="en-US" dirty="0"/>
              <a:t>They can also get overly long if old rules are not removed, consolidated, etc.</a:t>
            </a:r>
          </a:p>
          <a:p>
            <a:pPr>
              <a:defRPr/>
            </a:pPr>
            <a:r>
              <a:rPr lang="en-US" dirty="0"/>
              <a:t>Currently: Manual</a:t>
            </a:r>
          </a:p>
          <a:p>
            <a:pPr>
              <a:defRPr/>
            </a:pPr>
            <a:r>
              <a:rPr lang="en-US" dirty="0"/>
              <a:t>Need better ways to automate, verify, and optimize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3992E257-D7FE-DB48-911C-57672076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2281239"/>
            <a:ext cx="4027488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548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F78A-729E-644E-AAFE-E9E5E41E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E2A2-5EBC-DC4E-A0E4-5EA44CD9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600" b="1">
                <a:solidFill>
                  <a:srgbClr val="FF0000"/>
                </a:solidFill>
              </a:rPr>
              <a:t>Goal:</a:t>
            </a:r>
            <a:r>
              <a:rPr lang="en-US" altLang="en-US" sz="2600"/>
              <a:t> Automate ACL provisioning, removal, optimization</a:t>
            </a:r>
            <a:br>
              <a:rPr lang="en-US" altLang="en-US" sz="2600"/>
            </a:b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2600"/>
              <a:t>Machine Learning Capabilities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Clustering techniques can </a:t>
            </a:r>
            <a:r>
              <a:rPr lang="en-US" altLang="en-US" sz="2200" b="1"/>
              <a:t>identify common idioms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Traffic analysis can help </a:t>
            </a:r>
            <a:r>
              <a:rPr lang="en-US" altLang="en-US" sz="2200" b="1"/>
              <a:t>identify “dead code”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Time-dependent dataset analysis can </a:t>
            </a:r>
            <a:r>
              <a:rPr lang="en-US" altLang="en-US" sz="2200" b="1"/>
              <a:t>predict</a:t>
            </a:r>
            <a:r>
              <a:rPr lang="en-US" altLang="en-US" sz="2200"/>
              <a:t> which ACLs are needed, and when</a:t>
            </a:r>
          </a:p>
          <a:p>
            <a:pPr lvl="1"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600"/>
              <a:t>Future: Coupling with SDN for “closed loop” automation</a:t>
            </a:r>
          </a:p>
        </p:txBody>
      </p:sp>
    </p:spTree>
    <p:extLst>
      <p:ext uri="{BB962C8B-B14F-4D97-AF65-F5344CB8AC3E}">
        <p14:creationId xmlns:p14="http://schemas.microsoft.com/office/powerpoint/2010/main" val="21854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FC15-2FBC-2A4D-B05B-6A35F1DA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6A1A-4606-F24D-803D-9D0120CD2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288" y="1412876"/>
            <a:ext cx="8229600" cy="396081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Many network tasks rely on data analysis, domain knowledge, and predictive analytics </a:t>
            </a:r>
          </a:p>
          <a:p>
            <a:pPr lvl="1">
              <a:defRPr/>
            </a:pPr>
            <a:r>
              <a:rPr lang="en-US" dirty="0"/>
              <a:t>Two main problem areas: </a:t>
            </a:r>
            <a:r>
              <a:rPr lang="en-US" b="1" dirty="0">
                <a:solidFill>
                  <a:srgbClr val="333399"/>
                </a:solidFill>
              </a:rPr>
              <a:t>Detection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333399"/>
                </a:solidFill>
              </a:rPr>
              <a:t>Prediction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Various network management problems</a:t>
            </a:r>
          </a:p>
          <a:p>
            <a:pPr lvl="1">
              <a:defRPr/>
            </a:pPr>
            <a:r>
              <a:rPr lang="en-US" dirty="0"/>
              <a:t>Configuring the network in the first place</a:t>
            </a:r>
          </a:p>
          <a:p>
            <a:pPr lvl="1">
              <a:defRPr/>
            </a:pPr>
            <a:r>
              <a:rPr lang="en-US" dirty="0"/>
              <a:t>Detecting and reacting to faults</a:t>
            </a:r>
          </a:p>
          <a:p>
            <a:pPr lvl="1">
              <a:defRPr/>
            </a:pPr>
            <a:r>
              <a:rPr lang="en-US" dirty="0"/>
              <a:t>Detecting and mitigating attacks</a:t>
            </a:r>
          </a:p>
          <a:p>
            <a:pPr lvl="1">
              <a:defRPr/>
            </a:pPr>
            <a:r>
              <a:rPr lang="en-US" dirty="0"/>
              <a:t>Predicting the effects of configuration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2974-3969-A440-A7F2-3370613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70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A08D0E48-DDDE-9B43-A073-0C0ECA4B9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917" y="2205567"/>
            <a:ext cx="8763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Security: From Reactive Defense to Predictive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8EE05-6B99-884A-A342-E983CEE8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FD061-0D81-EE42-8DEF-AE0EB4DE7396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226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7FD4-3AE8-4547-8D9C-FDBA0E1F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368" y="0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64589-6255-984D-AB50-D4777C376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68" y="1536289"/>
            <a:ext cx="6586489" cy="5103501"/>
          </a:xfrm>
        </p:spPr>
        <p:txBody>
          <a:bodyPr>
            <a:normAutofit/>
          </a:bodyPr>
          <a:lstStyle/>
          <a:p>
            <a:r>
              <a:rPr lang="en-US" b="1" dirty="0"/>
              <a:t>Professor Nick Feamster</a:t>
            </a:r>
            <a:br>
              <a:rPr lang="en-US" b="1" dirty="0"/>
            </a:br>
            <a:endParaRPr lang="en-US" b="1" dirty="0"/>
          </a:p>
          <a:p>
            <a:r>
              <a:rPr lang="en-US" sz="2400" dirty="0"/>
              <a:t>Networking, Machine Learning, and Security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Applications of Machine Learning</a:t>
            </a:r>
            <a:r>
              <a:rPr lang="en-US" sz="1600" dirty="0"/>
              <a:t> (anomaly detection, classification)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Applications to Public Policy </a:t>
            </a:r>
            <a:r>
              <a:rPr lang="en-US" sz="1600" dirty="0"/>
              <a:t>(broadband deployment, digital divide, …)</a:t>
            </a:r>
          </a:p>
          <a:p>
            <a:pPr lvl="1"/>
            <a:endParaRPr lang="en-US" sz="1600" dirty="0"/>
          </a:p>
          <a:p>
            <a:r>
              <a:rPr lang="en-US" sz="2400" dirty="0"/>
              <a:t>Networking and Public Policy</a:t>
            </a:r>
          </a:p>
          <a:p>
            <a:pPr lvl="1"/>
            <a:r>
              <a:rPr lang="en-US" sz="1600" dirty="0"/>
              <a:t>Broadband Internet Tech Advisory Group (</a:t>
            </a:r>
            <a:r>
              <a:rPr lang="en-US" sz="1600" dirty="0">
                <a:hlinkClick r:id="rId2"/>
              </a:rPr>
              <a:t>https://bitag.org/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Testimony at Federal Trade Commission, NJ State Legislature </a:t>
            </a:r>
            <a:br>
              <a:rPr lang="en-US" sz="1600" dirty="0"/>
            </a:br>
            <a:r>
              <a:rPr lang="en-US" sz="1600" dirty="0"/>
              <a:t>(net neutrality)</a:t>
            </a:r>
          </a:p>
          <a:p>
            <a:pPr lvl="1"/>
            <a:r>
              <a:rPr lang="en-US" sz="1600" dirty="0"/>
              <a:t>Presentations to FTC CTO</a:t>
            </a:r>
          </a:p>
          <a:p>
            <a:pPr lvl="1"/>
            <a:r>
              <a:rPr lang="en-US" sz="1600" dirty="0"/>
              <a:t>Comments to FCC, USPTO, 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8AEA9-F1F8-6E49-A2F8-4DB690CA6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46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7640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97D5-A560-B243-8187-AAF51ECF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Many </a:t>
            </a:r>
            <a:r>
              <a:rPr lang="en-US" dirty="0" err="1"/>
              <a:t>Cybersecurity</a:t>
            </a:r>
            <a:r>
              <a:rPr lang="en-US" dirty="0"/>
              <a:t> Problems Involve Large-Scale Predictive Analytics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6A3F4EC4-81E0-3A48-A9F8-7753A43575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Rare events</a:t>
            </a:r>
          </a:p>
          <a:p>
            <a:r>
              <a:rPr lang="en-US" altLang="en-US"/>
              <a:t>Time-series analysis</a:t>
            </a:r>
          </a:p>
          <a:p>
            <a:r>
              <a:rPr lang="en-US" altLang="en-US"/>
              <a:t>Analysis of heterogenous data</a:t>
            </a:r>
          </a:p>
          <a:p>
            <a:r>
              <a:rPr lang="en-US" altLang="en-US"/>
              <a:t>Analysis of communication graphs</a:t>
            </a:r>
          </a:p>
          <a:p>
            <a:r>
              <a:rPr lang="en-US" altLang="en-US"/>
              <a:t>Need to analyze data in real time</a:t>
            </a:r>
          </a:p>
          <a:p>
            <a:r>
              <a:rPr lang="en-US" altLang="en-US"/>
              <a:t>Need to 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714619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7">
            <a:extLst>
              <a:ext uri="{FF2B5EF4-FFF2-40B4-BE49-F238E27FC236}">
                <a16:creationId xmlns:a16="http://schemas.microsoft.com/office/drawing/2014/main" id="{39C5719C-5661-3B4A-BECC-31E017929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Unwanted Traffic: Spam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00851E-5A24-FA4C-82BA-9D0F6237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70-90%</a:t>
            </a:r>
            <a:r>
              <a:rPr lang="en-US" dirty="0"/>
              <a:t> of all email traffic is spam</a:t>
            </a:r>
          </a:p>
          <a:p>
            <a:pPr marL="0" indent="0">
              <a:buNone/>
              <a:defRPr/>
            </a:pPr>
            <a:r>
              <a:rPr lang="en-US" sz="1400" dirty="0"/>
              <a:t>	</a:t>
            </a:r>
            <a:r>
              <a:rPr lang="en-US" sz="1600" dirty="0"/>
              <a:t>(Sources: Symantec 2010, MAAWG 2011, Symantec 2013)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26627" name="Picture 10" descr="spam-over-time_cut.png">
            <a:extLst>
              <a:ext uri="{FF2B5EF4-FFF2-40B4-BE49-F238E27FC236}">
                <a16:creationId xmlns:a16="http://schemas.microsoft.com/office/drawing/2014/main" id="{AF85C3C0-5E1D-5C46-BF06-25A82094C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1" y="2438400"/>
            <a:ext cx="74803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13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E5CEA3CC-12BF-BD49-86AA-E42F6865F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32318"/>
            <a:ext cx="8688917" cy="1060449"/>
          </a:xfrm>
        </p:spPr>
        <p:txBody>
          <a:bodyPr vert="horz" lIns="0" tIns="0" rIns="0" bIns="0" rtlCol="0" anchor="ctr">
            <a:normAutofit fontScale="90000"/>
          </a:bodyPr>
          <a:lstStyle/>
          <a:p>
            <a:pPr defTabSz="448722">
              <a:tabLst>
                <a:tab pos="723882" algn="l"/>
                <a:tab pos="1447764" algn="l"/>
                <a:tab pos="2171646" algn="l"/>
                <a:tab pos="2895528" algn="l"/>
                <a:tab pos="3619410" algn="l"/>
                <a:tab pos="4343291" algn="l"/>
                <a:tab pos="5067173" algn="l"/>
                <a:tab pos="5788939" algn="l"/>
                <a:tab pos="6514937" algn="l"/>
                <a:tab pos="7236703" algn="l"/>
                <a:tab pos="7960585" algn="l"/>
                <a:tab pos="8686583" algn="l"/>
              </a:tabLst>
            </a:pPr>
            <a:r>
              <a:rPr lang="fi-FI" altLang="en-US"/>
              <a:t>Conventional Approach #1: </a:t>
            </a:r>
            <a:br>
              <a:rPr lang="fi-FI" altLang="en-US"/>
            </a:br>
            <a:r>
              <a:rPr lang="fi-FI" altLang="en-US"/>
              <a:t>Content Filters</a:t>
            </a:r>
          </a:p>
        </p:txBody>
      </p:sp>
      <p:pic>
        <p:nvPicPr>
          <p:cNvPr id="28674" name="Picture 4">
            <a:extLst>
              <a:ext uri="{FF2B5EF4-FFF2-40B4-BE49-F238E27FC236}">
                <a16:creationId xmlns:a16="http://schemas.microsoft.com/office/drawing/2014/main" id="{471C60AF-7BAD-0942-AC88-BC3F371F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7718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6">
            <a:extLst>
              <a:ext uri="{FF2B5EF4-FFF2-40B4-BE49-F238E27FC236}">
                <a16:creationId xmlns:a16="http://schemas.microsoft.com/office/drawing/2014/main" id="{EEB158D1-B9E9-F743-9838-C3E133AD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94518"/>
            <a:ext cx="3505200" cy="315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1" name="Text Box 7">
            <a:extLst>
              <a:ext uri="{FF2B5EF4-FFF2-40B4-BE49-F238E27FC236}">
                <a16:creationId xmlns:a16="http://schemas.microsoft.com/office/drawing/2014/main" id="{D12BB731-88FA-D54C-B401-E85A47A7E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263218"/>
            <a:ext cx="2734733" cy="44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>
                <a:solidFill>
                  <a:srgbClr val="000000"/>
                </a:solidFill>
                <a:cs typeface="宋体" charset="0"/>
              </a:rPr>
              <a:t>...even mp3s!</a:t>
            </a:r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id="{01BD479C-A3DA-A847-AB2E-824AEAC18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1856317"/>
            <a:ext cx="1037167" cy="44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PDFs</a:t>
            </a:r>
          </a:p>
        </p:txBody>
      </p:sp>
      <p:sp>
        <p:nvSpPr>
          <p:cNvPr id="28678" name="Text Box 9">
            <a:extLst>
              <a:ext uri="{FF2B5EF4-FFF2-40B4-BE49-F238E27FC236}">
                <a16:creationId xmlns:a16="http://schemas.microsoft.com/office/drawing/2014/main" id="{4105994A-305A-C14A-B24B-B7573620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833" y="5395384"/>
            <a:ext cx="162984" cy="38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69994" name="Text Box 10">
            <a:extLst>
              <a:ext uri="{FF2B5EF4-FFF2-40B4-BE49-F238E27FC236}">
                <a16:creationId xmlns:a16="http://schemas.microsoft.com/office/drawing/2014/main" id="{2559C44B-DA5E-BF4B-844F-5DB92B244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1" y="2770717"/>
            <a:ext cx="2713567" cy="44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Excel sheets</a:t>
            </a:r>
          </a:p>
        </p:txBody>
      </p:sp>
      <p:sp>
        <p:nvSpPr>
          <p:cNvPr id="169995" name="Text Box 11">
            <a:extLst>
              <a:ext uri="{FF2B5EF4-FFF2-40B4-BE49-F238E27FC236}">
                <a16:creationId xmlns:a16="http://schemas.microsoft.com/office/drawing/2014/main" id="{348F5029-B5A3-A04F-8A5B-FE1E4949E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1" y="4370918"/>
            <a:ext cx="2713567" cy="44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Images</a:t>
            </a:r>
          </a:p>
        </p:txBody>
      </p:sp>
      <p:pic>
        <p:nvPicPr>
          <p:cNvPr id="28681" name="Picture 5">
            <a:extLst>
              <a:ext uri="{FF2B5EF4-FFF2-40B4-BE49-F238E27FC236}">
                <a16:creationId xmlns:a16="http://schemas.microsoft.com/office/drawing/2014/main" id="{DAC1EC0A-5F44-454C-85C5-EE6CE58B6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4751917"/>
            <a:ext cx="4900084" cy="142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2F208-AE1E-AF43-B535-5BEC1BC9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15E4A8-7EC6-8043-BCB9-F2377506C7A8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66629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7440B8-2991-D34D-9392-A7F0180E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509EB6-D173-6E44-9A00-80AE28495B82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28B5C94F-C663-E64E-8FE5-F81F087FE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Conventional Approach #2: </a:t>
            </a:r>
            <a:br>
              <a:rPr lang="en-US" altLang="en-US"/>
            </a:br>
            <a:r>
              <a:rPr lang="en-US" altLang="en-US"/>
              <a:t>IP Addresses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D445B5E-3EC7-C445-A8B2-51D8195C1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3048000"/>
            <a:ext cx="8229600" cy="2971800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Problem:</a:t>
            </a:r>
            <a:r>
              <a:rPr lang="en-US" altLang="en-US"/>
              <a:t> IP addresses are ephemeral </a:t>
            </a:r>
          </a:p>
          <a:p>
            <a:r>
              <a:rPr lang="en-US" altLang="en-US"/>
              <a:t>Every day, 10% of senders are from previously unseen IP addresses</a:t>
            </a:r>
          </a:p>
          <a:p>
            <a:r>
              <a:rPr lang="en-US" altLang="en-US"/>
              <a:t>Possible causes</a:t>
            </a:r>
          </a:p>
          <a:p>
            <a:pPr lvl="1"/>
            <a:r>
              <a:rPr lang="en-US" altLang="en-US"/>
              <a:t>Dynamic addressing</a:t>
            </a:r>
          </a:p>
          <a:p>
            <a:pPr lvl="1"/>
            <a:r>
              <a:rPr lang="en-US" altLang="en-US"/>
              <a:t>New infections</a:t>
            </a: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2640B65D-A458-844E-861E-D8FC27DE4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76400"/>
            <a:ext cx="7848600" cy="1200329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/>
              <a:t>Received: from mail-ew0-f217.google.com (mail-ew0-f217.google.com </a:t>
            </a:r>
            <a:r>
              <a:rPr lang="en-US" altLang="en-US" sz="1800" b="1">
                <a:solidFill>
                  <a:srgbClr val="FF0000"/>
                </a:solidFill>
              </a:rPr>
              <a:t>[209.85.219.217]</a:t>
            </a:r>
            <a:r>
              <a:rPr lang="en-US" altLang="en-US" sz="1800"/>
              <a:t>)</a:t>
            </a:r>
          </a:p>
          <a:p>
            <a:pPr eaLnBrk="1" hangingPunct="1">
              <a:defRPr/>
            </a:pPr>
            <a:r>
              <a:rPr lang="en-US" altLang="en-US" sz="1800"/>
              <a:t>        by mail.gtnoise.net (Postfix) with ESMTP id 2A6EBC94A1</a:t>
            </a:r>
          </a:p>
          <a:p>
            <a:pPr eaLnBrk="1" hangingPunct="1">
              <a:defRPr/>
            </a:pPr>
            <a:r>
              <a:rPr lang="en-US" altLang="en-US" sz="1800"/>
              <a:t>        for &lt;feamster@gtnoise.net&gt;; Fri, 21 Oct 2011 10:08:24 -0400 (EDT)</a:t>
            </a:r>
          </a:p>
        </p:txBody>
      </p:sp>
    </p:spTree>
    <p:extLst>
      <p:ext uri="{BB962C8B-B14F-4D97-AF65-F5344CB8AC3E}">
        <p14:creationId xmlns:p14="http://schemas.microsoft.com/office/powerpoint/2010/main" val="384591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4">
            <a:extLst>
              <a:ext uri="{FF2B5EF4-FFF2-40B4-BE49-F238E27FC236}">
                <a16:creationId xmlns:a16="http://schemas.microsoft.com/office/drawing/2014/main" id="{D22BF82B-1C48-E84B-BDBE-7C76ED8B36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 Lot Happens </a:t>
            </a:r>
            <a:r>
              <a:rPr lang="en-US" altLang="en-US" sz="3600" i="1"/>
              <a:t>Before</a:t>
            </a:r>
            <a:r>
              <a:rPr lang="en-US" altLang="en-US" sz="3600"/>
              <a:t> Spam is Sent!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96E5B-57A2-DA40-83B5-D0D4616ECB89}"/>
              </a:ext>
            </a:extLst>
          </p:cNvPr>
          <p:cNvCxnSpPr/>
          <p:nvPr/>
        </p:nvCxnSpPr>
        <p:spPr>
          <a:xfrm>
            <a:off x="4519084" y="2283885"/>
            <a:ext cx="0" cy="38396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8AFF5F-CAD9-3C4D-B6C1-770AD4B19C36}"/>
              </a:ext>
            </a:extLst>
          </p:cNvPr>
          <p:cNvCxnSpPr/>
          <p:nvPr/>
        </p:nvCxnSpPr>
        <p:spPr>
          <a:xfrm>
            <a:off x="7700433" y="2283885"/>
            <a:ext cx="0" cy="38396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183FB29-0A6E-9F43-838B-07F4F4FFBF08}"/>
              </a:ext>
            </a:extLst>
          </p:cNvPr>
          <p:cNvSpPr/>
          <p:nvPr/>
        </p:nvSpPr>
        <p:spPr>
          <a:xfrm>
            <a:off x="2891368" y="5871634"/>
            <a:ext cx="1579033" cy="2942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Spam message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A06F1BD-E5A4-4A49-A84F-C29A341BCAC8}"/>
              </a:ext>
            </a:extLst>
          </p:cNvPr>
          <p:cNvSpPr>
            <a:spLocks noChangeAspect="1"/>
          </p:cNvSpPr>
          <p:nvPr/>
        </p:nvSpPr>
        <p:spPr>
          <a:xfrm rot="16200000">
            <a:off x="2464859" y="4697943"/>
            <a:ext cx="1246716" cy="999067"/>
          </a:xfrm>
          <a:prstGeom prst="triangle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32774" name="Picture 6">
            <a:extLst>
              <a:ext uri="{FF2B5EF4-FFF2-40B4-BE49-F238E27FC236}">
                <a16:creationId xmlns:a16="http://schemas.microsoft.com/office/drawing/2014/main" id="{6679DE18-C8CE-AC4A-B6D6-A914AD204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7" y="4595285"/>
            <a:ext cx="884767" cy="88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9">
            <a:extLst>
              <a:ext uri="{FF2B5EF4-FFF2-40B4-BE49-F238E27FC236}">
                <a16:creationId xmlns:a16="http://schemas.microsoft.com/office/drawing/2014/main" id="{AEA7132A-0F20-664B-98AA-0FE92713A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603500"/>
            <a:ext cx="1706033" cy="115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27" descr="mono-spam.PNG">
            <a:extLst>
              <a:ext uri="{FF2B5EF4-FFF2-40B4-BE49-F238E27FC236}">
                <a16:creationId xmlns:a16="http://schemas.microsoft.com/office/drawing/2014/main" id="{F9615EC4-CC6A-1D45-A84C-27E402A47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17" y="4510618"/>
            <a:ext cx="1462616" cy="137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Up Arrow 42">
            <a:extLst>
              <a:ext uri="{FF2B5EF4-FFF2-40B4-BE49-F238E27FC236}">
                <a16:creationId xmlns:a16="http://schemas.microsoft.com/office/drawing/2014/main" id="{C198625C-78B9-6B40-94BF-C6EAE1DDDB05}"/>
              </a:ext>
            </a:extLst>
          </p:cNvPr>
          <p:cNvSpPr/>
          <p:nvPr/>
        </p:nvSpPr>
        <p:spPr>
          <a:xfrm rot="10800000">
            <a:off x="2499784" y="3858684"/>
            <a:ext cx="209549" cy="821267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2337700-99BC-8246-BB2E-D6FE0A5B70E0}"/>
              </a:ext>
            </a:extLst>
          </p:cNvPr>
          <p:cNvSpPr/>
          <p:nvPr/>
        </p:nvSpPr>
        <p:spPr>
          <a:xfrm>
            <a:off x="3304118" y="2817285"/>
            <a:ext cx="749300" cy="4762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Botnet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C19A76C-ABA3-E841-A83D-E8A61867BAB5}"/>
              </a:ext>
            </a:extLst>
          </p:cNvPr>
          <p:cNvSpPr/>
          <p:nvPr/>
        </p:nvSpPr>
        <p:spPr>
          <a:xfrm>
            <a:off x="7736418" y="1928284"/>
            <a:ext cx="2925233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Acquire network resources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1756391-284A-7F43-8419-96813750372B}"/>
              </a:ext>
            </a:extLst>
          </p:cNvPr>
          <p:cNvSpPr/>
          <p:nvPr/>
        </p:nvSpPr>
        <p:spPr>
          <a:xfrm>
            <a:off x="4470400" y="1928284"/>
            <a:ext cx="3344333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1600" b="1" dirty="0">
                <a:solidFill>
                  <a:srgbClr val="000090"/>
                </a:solidFill>
                <a:cs typeface="Arial"/>
              </a:rPr>
              <a:t>Maintain hosting infrastructure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0ECE88-2763-1043-B30C-3FFBB8A359A3}"/>
              </a:ext>
            </a:extLst>
          </p:cNvPr>
          <p:cNvSpPr/>
          <p:nvPr/>
        </p:nvSpPr>
        <p:spPr>
          <a:xfrm>
            <a:off x="1714501" y="1928284"/>
            <a:ext cx="2766484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Distribute spam messages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373425-5D90-EF43-8113-BA4C24F9AC9F}"/>
              </a:ext>
            </a:extLst>
          </p:cNvPr>
          <p:cNvGrpSpPr>
            <a:grpSpLocks/>
          </p:cNvGrpSpPr>
          <p:nvPr/>
        </p:nvGrpSpPr>
        <p:grpSpPr bwMode="auto">
          <a:xfrm>
            <a:off x="4842934" y="2628900"/>
            <a:ext cx="2796117" cy="3532717"/>
            <a:chOff x="3317421" y="2222474"/>
            <a:chExt cx="2797190" cy="3532524"/>
          </a:xfrm>
        </p:grpSpPr>
        <p:pic>
          <p:nvPicPr>
            <p:cNvPr id="32796" name="Picture 1">
              <a:extLst>
                <a:ext uri="{FF2B5EF4-FFF2-40B4-BE49-F238E27FC236}">
                  <a16:creationId xmlns:a16="http://schemas.microsoft.com/office/drawing/2014/main" id="{6E348349-6D7A-0945-AB84-52B8F90D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3178118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7" name="Picture 5">
              <a:extLst>
                <a:ext uri="{FF2B5EF4-FFF2-40B4-BE49-F238E27FC236}">
                  <a16:creationId xmlns:a16="http://schemas.microsoft.com/office/drawing/2014/main" id="{7BCC58F0-9ACA-5646-888C-5EBE9086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2222474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pharma_2_cut_less.png">
              <a:extLst>
                <a:ext uri="{FF2B5EF4-FFF2-40B4-BE49-F238E27FC236}">
                  <a16:creationId xmlns:a16="http://schemas.microsoft.com/office/drawing/2014/main" id="{28CC4547-8AA3-8340-9CB2-0011B2DB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421" y="4101971"/>
              <a:ext cx="2509213" cy="1375758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031B51AE-230E-D74B-891B-9949CA6BD685}"/>
                </a:ext>
              </a:extLst>
            </p:cNvPr>
            <p:cNvSpPr/>
            <p:nvPr/>
          </p:nvSpPr>
          <p:spPr>
            <a:xfrm rot="10800000">
              <a:off x="4467213" y="3744275"/>
              <a:ext cx="211748" cy="273034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FD5C15E4-19A8-2F4C-B3CD-050D3144BCD5}"/>
                </a:ext>
              </a:extLst>
            </p:cNvPr>
            <p:cNvSpPr/>
            <p:nvPr/>
          </p:nvSpPr>
          <p:spPr>
            <a:xfrm rot="10800000">
              <a:off x="4467213" y="2829925"/>
              <a:ext cx="211748" cy="273034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DE5DF30-D869-2E4D-8439-E7137470EC95}"/>
                </a:ext>
              </a:extLst>
            </p:cNvPr>
            <p:cNvSpPr/>
            <p:nvPr/>
          </p:nvSpPr>
          <p:spPr>
            <a:xfrm>
              <a:off x="4778481" y="3179155"/>
              <a:ext cx="1336130" cy="4741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Web server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AA72EFA-FF2C-0C49-A514-1356AEE22278}"/>
                </a:ext>
              </a:extLst>
            </p:cNvPr>
            <p:cNvSpPr/>
            <p:nvPr/>
          </p:nvSpPr>
          <p:spPr>
            <a:xfrm>
              <a:off x="4778481" y="2239406"/>
              <a:ext cx="1336130" cy="4741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DNS server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E6B369-1831-2B43-9550-18968B52BBD9}"/>
                </a:ext>
              </a:extLst>
            </p:cNvPr>
            <p:cNvSpPr/>
            <p:nvPr/>
          </p:nvSpPr>
          <p:spPr>
            <a:xfrm>
              <a:off x="3872200" y="5503128"/>
              <a:ext cx="2111127" cy="2518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Spam-advertised page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9C4FF4-3C42-DE40-850C-9F67E62196D4}"/>
              </a:ext>
            </a:extLst>
          </p:cNvPr>
          <p:cNvGrpSpPr>
            <a:grpSpLocks/>
          </p:cNvGrpSpPr>
          <p:nvPr/>
        </p:nvGrpSpPr>
        <p:grpSpPr bwMode="auto">
          <a:xfrm>
            <a:off x="7941733" y="2734733"/>
            <a:ext cx="2692400" cy="3236384"/>
            <a:chOff x="6417925" y="2810905"/>
            <a:chExt cx="2692449" cy="3237767"/>
          </a:xfrm>
        </p:grpSpPr>
        <p:pic>
          <p:nvPicPr>
            <p:cNvPr id="32786" name="Picture 28" descr="icann_logo.png">
              <a:extLst>
                <a:ext uri="{FF2B5EF4-FFF2-40B4-BE49-F238E27FC236}">
                  <a16:creationId xmlns:a16="http://schemas.microsoft.com/office/drawing/2014/main" id="{68EC5920-A2AF-BC47-8A68-449499940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845" y="5296832"/>
              <a:ext cx="751840" cy="75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7" name="Picture 30" descr="registrar_icon.png">
              <a:extLst>
                <a:ext uri="{FF2B5EF4-FFF2-40B4-BE49-F238E27FC236}">
                  <a16:creationId xmlns:a16="http://schemas.microsoft.com/office/drawing/2014/main" id="{94A2CCB0-B6CF-314D-A8D3-9100BDCB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861" y="3576840"/>
              <a:ext cx="749808" cy="749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90F366-416E-7543-9FCC-49027FBC40DF}"/>
                </a:ext>
              </a:extLst>
            </p:cNvPr>
            <p:cNvSpPr/>
            <p:nvPr/>
          </p:nvSpPr>
          <p:spPr>
            <a:xfrm>
              <a:off x="6417925" y="2810905"/>
              <a:ext cx="2010870" cy="364222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Register .com domains</a:t>
              </a:r>
            </a:p>
          </p:txBody>
        </p:sp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44ABD7C5-96C6-9A49-8D31-3A6F8AF7BE36}"/>
                </a:ext>
              </a:extLst>
            </p:cNvPr>
            <p:cNvSpPr/>
            <p:nvPr/>
          </p:nvSpPr>
          <p:spPr>
            <a:xfrm flipV="1">
              <a:off x="7317525" y="4979298"/>
              <a:ext cx="211671" cy="273167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E5F4477F-C619-204C-B281-FD0B1C63D23B}"/>
                </a:ext>
              </a:extLst>
            </p:cNvPr>
            <p:cNvSpPr/>
            <p:nvPr/>
          </p:nvSpPr>
          <p:spPr>
            <a:xfrm flipV="1">
              <a:off x="7317525" y="4354615"/>
              <a:ext cx="211671" cy="27316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EF4BC833-38C3-7945-8193-EB616C3699BE}"/>
                </a:ext>
              </a:extLst>
            </p:cNvPr>
            <p:cNvSpPr/>
            <p:nvPr/>
          </p:nvSpPr>
          <p:spPr>
            <a:xfrm flipV="1">
              <a:off x="7317525" y="3295829"/>
              <a:ext cx="211671" cy="27316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C25044-A1F7-4549-81AC-FC2DA854424F}"/>
                </a:ext>
              </a:extLst>
            </p:cNvPr>
            <p:cNvSpPr/>
            <p:nvPr/>
          </p:nvSpPr>
          <p:spPr>
            <a:xfrm>
              <a:off x="7990638" y="3759577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Registrar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66E11E-ED7B-3544-B7EC-D7FDEA47FCA0}"/>
                </a:ext>
              </a:extLst>
            </p:cNvPr>
            <p:cNvSpPr/>
            <p:nvPr/>
          </p:nvSpPr>
          <p:spPr>
            <a:xfrm>
              <a:off x="7990638" y="4530373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B0C2FF-399C-8442-B64A-0A7EC0E56977}"/>
                </a:ext>
              </a:extLst>
            </p:cNvPr>
            <p:cNvSpPr/>
            <p:nvPr/>
          </p:nvSpPr>
          <p:spPr>
            <a:xfrm>
              <a:off x="7990638" y="5436693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ICANN</a:t>
              </a:r>
            </a:p>
          </p:txBody>
        </p:sp>
        <p:pic>
          <p:nvPicPr>
            <p:cNvPr id="32795" name="Picture 41" descr="Verisignlogo.png">
              <a:extLst>
                <a:ext uri="{FF2B5EF4-FFF2-40B4-BE49-F238E27FC236}">
                  <a16:creationId xmlns:a16="http://schemas.microsoft.com/office/drawing/2014/main" id="{BD235770-EF0C-CD4F-8B76-8E65FF7272D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36" y="4554851"/>
              <a:ext cx="1437115" cy="46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6B26C9-FFFF-C94E-BCBE-C1E5E25AC1C4}"/>
              </a:ext>
            </a:extLst>
          </p:cNvPr>
          <p:cNvCxnSpPr/>
          <p:nvPr/>
        </p:nvCxnSpPr>
        <p:spPr>
          <a:xfrm flipH="1">
            <a:off x="4038600" y="1877484"/>
            <a:ext cx="41148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CBD6F8-1B71-784C-9E11-E965D362060F}"/>
              </a:ext>
            </a:extLst>
          </p:cNvPr>
          <p:cNvSpPr txBox="1"/>
          <p:nvPr/>
        </p:nvSpPr>
        <p:spPr>
          <a:xfrm>
            <a:off x="5687485" y="1473200"/>
            <a:ext cx="75309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ea typeface="宋体" charset="0"/>
                <a:cs typeface="Arial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876282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2F3F-B9B0-0B46-A5D6-C0533F7F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2D2A17-0039-4144-9EE4-18237316405F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A90C24ED-9E3A-7340-8921-CBDC730A9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Predictive Analytics: Detection Based on Network-Level Behavior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6564FF8-B87A-A54B-99D1-22F2F17A61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818218"/>
            <a:ext cx="8229600" cy="4525433"/>
          </a:xfrm>
        </p:spPr>
        <p:txBody>
          <a:bodyPr/>
          <a:lstStyle/>
          <a:p>
            <a:r>
              <a:rPr lang="en-US" altLang="en-US"/>
              <a:t>Filter email based on </a:t>
            </a:r>
            <a:r>
              <a:rPr lang="en-US" altLang="en-US" b="1">
                <a:solidFill>
                  <a:schemeClr val="accent2"/>
                </a:solidFill>
              </a:rPr>
              <a:t>how</a:t>
            </a:r>
            <a:r>
              <a:rPr lang="en-US" altLang="en-US"/>
              <a:t> it is sent, (in addition to simply </a:t>
            </a:r>
            <a:r>
              <a:rPr lang="en-US" altLang="en-US" b="1">
                <a:solidFill>
                  <a:schemeClr val="accent2"/>
                </a:solidFill>
              </a:rPr>
              <a:t>what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is sent and </a:t>
            </a:r>
            <a:r>
              <a:rPr lang="en-US" altLang="en-US" b="1">
                <a:solidFill>
                  <a:schemeClr val="accent2"/>
                </a:solidFill>
              </a:rPr>
              <a:t>who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sent it).</a:t>
            </a:r>
          </a:p>
          <a:p>
            <a:endParaRPr lang="en-US" altLang="en-US" i="1"/>
          </a:p>
          <a:p>
            <a:r>
              <a:rPr lang="en-US" altLang="en-US" b="1">
                <a:solidFill>
                  <a:schemeClr val="accent2"/>
                </a:solidFill>
              </a:rPr>
              <a:t>First Step: Define Behaviors</a:t>
            </a:r>
            <a:br>
              <a:rPr lang="en-US" altLang="en-US" b="1">
                <a:solidFill>
                  <a:schemeClr val="accent2"/>
                </a:solidFill>
              </a:rPr>
            </a:br>
            <a:r>
              <a:rPr lang="en-US" altLang="en-US" b="1">
                <a:solidFill>
                  <a:schemeClr val="accent2"/>
                </a:solidFill>
              </a:rPr>
              <a:t>(</a:t>
            </a:r>
            <a:r>
              <a:rPr lang="en-US" altLang="en-US" sz="2400" b="1">
                <a:solidFill>
                  <a:schemeClr val="accent2"/>
                </a:solidFill>
              </a:rPr>
              <a:t>In other words, What’s different about spammers?)</a:t>
            </a:r>
            <a:endParaRPr lang="en-US" altLang="en-US"/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Agility.</a:t>
            </a:r>
            <a:r>
              <a:rPr lang="en-US" altLang="en-US"/>
              <a:t> Spammers need to move to escape detection.</a:t>
            </a:r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Exposure.</a:t>
            </a:r>
            <a:r>
              <a:rPr lang="en-US" altLang="en-US"/>
              <a:t> Spammer sending behavior differs from normal user behavior.</a:t>
            </a:r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Coordination.</a:t>
            </a:r>
            <a:r>
              <a:rPr lang="en-US" altLang="en-US"/>
              <a:t> Spammers behave like each other.</a:t>
            </a:r>
          </a:p>
          <a:p>
            <a:pPr marL="914377" lvl="1" indent="-457189"/>
            <a:endParaRPr lang="en-US" altLang="en-US"/>
          </a:p>
          <a:p>
            <a:pPr marL="914377" lvl="1" indent="-457189"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84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E1885C-BE84-B146-B9E2-A42BE9E1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EA449C-53B6-754A-BB27-9E0597343EB9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7A0DD778-E04A-A94B-856F-1B9AA23CF0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74084"/>
            <a:ext cx="8763000" cy="1143000"/>
          </a:xfrm>
        </p:spPr>
        <p:txBody>
          <a:bodyPr/>
          <a:lstStyle/>
          <a:p>
            <a:r>
              <a:rPr lang="en-US" altLang="en-US" sz="3600"/>
              <a:t>Predicting Anomalous Behavior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E28996B2-6DB0-1245-AC81-7DD7869159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34067" y="1132417"/>
            <a:ext cx="8830733" cy="41148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b="1">
                <a:solidFill>
                  <a:schemeClr val="accent2"/>
                </a:solidFill>
              </a:rPr>
              <a:t>Agility: </a:t>
            </a:r>
            <a:r>
              <a:rPr lang="en-US" altLang="en-US">
                <a:solidFill>
                  <a:srgbClr val="000000"/>
                </a:solidFill>
              </a:rPr>
              <a:t>Spammers must escape detection</a:t>
            </a:r>
            <a:endParaRPr lang="en-US" altLang="en-US" b="1">
              <a:solidFill>
                <a:srgbClr val="000000"/>
              </a:solidFill>
            </a:endParaRP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Understanding</a:t>
            </a:r>
            <a:r>
              <a:rPr lang="en-US" altLang="en-US" b="1"/>
              <a:t> </a:t>
            </a:r>
            <a:r>
              <a:rPr lang="en-US" altLang="en-US"/>
              <a:t>network-level behavior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Challenge: </a:t>
            </a:r>
            <a:r>
              <a:rPr lang="en-US" altLang="en-US"/>
              <a:t>Detecting </a:t>
            </a:r>
            <a:r>
              <a:rPr lang="en-US" altLang="en-US" i="1"/>
              <a:t>agility</a:t>
            </a:r>
            <a:r>
              <a:rPr lang="en-US" altLang="en-US"/>
              <a:t> (BGP, DNS)</a:t>
            </a:r>
          </a:p>
          <a:p>
            <a:pPr lvl="1"/>
            <a:endParaRPr lang="en-US" altLang="en-US"/>
          </a:p>
          <a:p>
            <a:r>
              <a:rPr lang="en-US" altLang="en-US" b="1">
                <a:solidFill>
                  <a:schemeClr val="accent2"/>
                </a:solidFill>
              </a:rPr>
              <a:t>Exposure: </a:t>
            </a:r>
            <a:r>
              <a:rPr lang="en-US" altLang="en-US"/>
              <a:t>Spammers behave differently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Supervised learning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based on features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Challenge:</a:t>
            </a:r>
            <a:r>
              <a:rPr lang="en-US" altLang="en-US"/>
              <a:t> Which features to use?</a:t>
            </a:r>
          </a:p>
          <a:p>
            <a:endParaRPr lang="en-US" altLang="en-US" b="1">
              <a:solidFill>
                <a:srgbClr val="333399"/>
              </a:solidFill>
            </a:endParaRPr>
          </a:p>
          <a:p>
            <a:r>
              <a:rPr lang="en-US" altLang="en-US" b="1">
                <a:solidFill>
                  <a:srgbClr val="333399"/>
                </a:solidFill>
              </a:rPr>
              <a:t>Coordination</a:t>
            </a:r>
            <a:r>
              <a:rPr lang="en-US" altLang="en-US">
                <a:solidFill>
                  <a:srgbClr val="333399"/>
                </a:solidFill>
              </a:rPr>
              <a:t>: </a:t>
            </a:r>
            <a:r>
              <a:rPr lang="en-US" altLang="en-US">
                <a:solidFill>
                  <a:srgbClr val="000000"/>
                </a:solidFill>
              </a:rPr>
              <a:t>Spammers behave like each other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Clustering</a:t>
            </a:r>
            <a:r>
              <a:rPr lang="en-US" altLang="en-US">
                <a:solidFill>
                  <a:srgbClr val="333399"/>
                </a:solidFill>
              </a:rPr>
              <a:t> </a:t>
            </a:r>
            <a:r>
              <a:rPr lang="en-US" altLang="en-US"/>
              <a:t>based on common behavior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Challenge:</a:t>
            </a:r>
            <a:r>
              <a:rPr lang="en-US" altLang="en-US"/>
              <a:t> What behaviors cluster well?</a:t>
            </a:r>
          </a:p>
        </p:txBody>
      </p:sp>
    </p:spTree>
    <p:extLst>
      <p:ext uri="{BB962C8B-B14F-4D97-AF65-F5344CB8AC3E}">
        <p14:creationId xmlns:p14="http://schemas.microsoft.com/office/powerpoint/2010/main" val="37299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E4355-3657-9C4C-821C-B92BDDED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88F4AC-5E45-204B-90B5-BE8A77C88E11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35DA43ED-4828-1543-AC3E-F4D182FD45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Analysis of Internet Routing Data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F427EA0F-E42A-BA4B-A3EE-2494DC0FA7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86417"/>
            <a:ext cx="8229600" cy="13716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Hijack IP address space using BGP</a:t>
            </a:r>
          </a:p>
          <a:p>
            <a:r>
              <a:rPr lang="en-US" altLang="en-US"/>
              <a:t>Send spam</a:t>
            </a:r>
          </a:p>
          <a:p>
            <a:r>
              <a:rPr lang="en-US" altLang="en-US"/>
              <a:t>Withdraw IP address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C6EF0E11-EAA6-744A-A09F-D59D475DC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3700" y="2455334"/>
            <a:ext cx="3581400" cy="1200318"/>
          </a:xfrm>
          <a:prstGeom prst="rect">
            <a:avLst/>
          </a:prstGeom>
          <a:gradFill rotWithShape="1">
            <a:gsLst>
              <a:gs pos="0">
                <a:srgbClr val="E1FFFF"/>
              </a:gs>
              <a:gs pos="100000">
                <a:srgbClr val="D7F0F2"/>
              </a:gs>
            </a:gsLst>
            <a:lin ang="5400000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1" tIns="45715" rIns="91431" bIns="45715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rgbClr val="FF0000"/>
                </a:solidFill>
              </a:rPr>
              <a:t>A small club of persistent players appears to be using this technique.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76451E49-C7B8-6546-914D-B6D22FAD9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0" y="4284134"/>
            <a:ext cx="1295400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2400" b="1"/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BBBAD7B1-671D-CA4C-9636-CFC14A819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7785" y="3566585"/>
            <a:ext cx="3196167" cy="120031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1" tIns="45715" rIns="91431" bIns="45715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chemeClr val="dk1"/>
                </a:solidFill>
              </a:rPr>
              <a:t>Surprise: Common short-lived prefixes are huge!</a:t>
            </a:r>
          </a:p>
        </p:txBody>
      </p:sp>
      <p:sp>
        <p:nvSpPr>
          <p:cNvPr id="38919" name="Text Box 7">
            <a:extLst>
              <a:ext uri="{FF2B5EF4-FFF2-40B4-BE49-F238E27FC236}">
                <a16:creationId xmlns:a16="http://schemas.microsoft.com/office/drawing/2014/main" id="{2061A688-6692-1640-A737-B77C28EEF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0884" y="4169834"/>
            <a:ext cx="2224616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3A49DD5A-46BA-2740-B0E7-82C5371DB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5700" y="4193118"/>
            <a:ext cx="2496178" cy="156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5" rIns="91431" bIns="45715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400"/>
              <a:t>61.0.0.0/8 4678 </a:t>
            </a:r>
          </a:p>
          <a:p>
            <a:pPr eaLnBrk="1" hangingPunct="1"/>
            <a:r>
              <a:rPr lang="en-US" altLang="en-US" sz="2400"/>
              <a:t>66.0.0.0/8 21562</a:t>
            </a:r>
          </a:p>
          <a:p>
            <a:pPr eaLnBrk="1" hangingPunct="1"/>
            <a:r>
              <a:rPr lang="en-US" altLang="en-US" sz="2400"/>
              <a:t>82.0.0.0/8 8717 </a:t>
            </a:r>
          </a:p>
          <a:p>
            <a:pPr eaLnBrk="1" hangingPunct="1"/>
            <a:endParaRPr lang="en-US" altLang="en-US" sz="2400"/>
          </a:p>
        </p:txBody>
      </p:sp>
      <p:grpSp>
        <p:nvGrpSpPr>
          <p:cNvPr id="13325" name="Group 13">
            <a:extLst>
              <a:ext uri="{FF2B5EF4-FFF2-40B4-BE49-F238E27FC236}">
                <a16:creationId xmlns:a16="http://schemas.microsoft.com/office/drawing/2014/main" id="{9AFD841B-1B06-C64E-AADC-DF92C6F48EFA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2914651"/>
            <a:ext cx="4709584" cy="3409949"/>
            <a:chOff x="240" y="1836"/>
            <a:chExt cx="2967" cy="2148"/>
          </a:xfrm>
        </p:grpSpPr>
        <p:pic>
          <p:nvPicPr>
            <p:cNvPr id="38924" name="Picture 9">
              <a:extLst>
                <a:ext uri="{FF2B5EF4-FFF2-40B4-BE49-F238E27FC236}">
                  <a16:creationId xmlns:a16="http://schemas.microsoft.com/office/drawing/2014/main" id="{6D174033-3428-E549-8002-7C91F0554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836"/>
              <a:ext cx="2967" cy="2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5" name="Line 10">
              <a:extLst>
                <a:ext uri="{FF2B5EF4-FFF2-40B4-BE49-F238E27FC236}">
                  <a16:creationId xmlns:a16="http://schemas.microsoft.com/office/drawing/2014/main" id="{9B7D34CE-DDD7-7E4C-B4B8-EE1249278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360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8926" name="Text Box 11">
              <a:extLst>
                <a:ext uri="{FF2B5EF4-FFF2-40B4-BE49-F238E27FC236}">
                  <a16:creationId xmlns:a16="http://schemas.microsoft.com/office/drawing/2014/main" id="{CA667165-4864-A144-A896-7A16CF23C2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120"/>
              <a:ext cx="115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31" tIns="45715" rIns="91431" bIns="45715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2400"/>
                <a:t>~ 10 minutes</a:t>
              </a:r>
            </a:p>
          </p:txBody>
        </p:sp>
      </p:grpSp>
      <p:sp>
        <p:nvSpPr>
          <p:cNvPr id="13324" name="Text Box 12">
            <a:extLst>
              <a:ext uri="{FF2B5EF4-FFF2-40B4-BE49-F238E27FC236}">
                <a16:creationId xmlns:a16="http://schemas.microsoft.com/office/drawing/2014/main" id="{CF0E1B51-9E01-3D49-9AE2-BB02B9B78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5198534"/>
            <a:ext cx="3886200" cy="923320"/>
          </a:xfrm>
          <a:prstGeom prst="rect">
            <a:avLst/>
          </a:prstGeom>
          <a:gradFill rotWithShape="1">
            <a:gsLst>
              <a:gs pos="0">
                <a:srgbClr val="F6FFFF"/>
              </a:gs>
              <a:gs pos="64999">
                <a:srgbClr val="EBFEFF"/>
              </a:gs>
              <a:gs pos="100000">
                <a:srgbClr val="E4FEFF"/>
              </a:gs>
            </a:gsLst>
            <a:lin ang="54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Somewhere between 1-10% of all spam (some clearly intentional, others 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flapping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)</a:t>
            </a:r>
            <a:endParaRPr lang="en-US" altLang="en-US" sz="180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3E2E159C-B323-4F4B-A152-A09F378EE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6318252"/>
            <a:ext cx="8991600" cy="461665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 and Nick Feamster,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Understanding the Network-Level Behavior of Spammers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SIGCOMM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September 2006. 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498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  <p:bldP spid="13318" grpId="0" animBg="1"/>
      <p:bldP spid="13320" grpId="0"/>
      <p:bldP spid="133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DDE70D8-6AB1-624D-87EF-2820559A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6F3CAF-AF2B-C241-A3C2-C7EE21F71E5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149511" name="Picture 7">
            <a:extLst>
              <a:ext uri="{FF2B5EF4-FFF2-40B4-BE49-F238E27FC236}">
                <a16:creationId xmlns:a16="http://schemas.microsoft.com/office/drawing/2014/main" id="{E590AC6F-5581-404F-B08A-FF2CFB8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78000"/>
            <a:ext cx="6383867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2">
            <a:extLst>
              <a:ext uri="{FF2B5EF4-FFF2-40B4-BE49-F238E27FC236}">
                <a16:creationId xmlns:a16="http://schemas.microsoft.com/office/drawing/2014/main" id="{4EE23C30-5E34-2847-9BB6-963AFED1C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Sending Patterns</a:t>
            </a:r>
          </a:p>
        </p:txBody>
      </p:sp>
      <p:sp>
        <p:nvSpPr>
          <p:cNvPr id="149509" name="Text Box 5">
            <a:extLst>
              <a:ext uri="{FF2B5EF4-FFF2-40B4-BE49-F238E27FC236}">
                <a16:creationId xmlns:a16="http://schemas.microsoft.com/office/drawing/2014/main" id="{95CCFB23-B530-5C4F-9F80-DA084224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819401"/>
            <a:ext cx="2133600" cy="1938982"/>
          </a:xfrm>
          <a:prstGeom prst="rect">
            <a:avLst/>
          </a:prstGeom>
          <a:solidFill>
            <a:srgbClr val="BBE0E3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1" tIns="45715" rIns="91431" bIns="45715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rgbClr val="FF0000"/>
                </a:solidFill>
              </a:rPr>
              <a:t>For spammers, k nearest senders are much closer in IP space</a:t>
            </a:r>
          </a:p>
        </p:txBody>
      </p:sp>
      <p:sp>
        <p:nvSpPr>
          <p:cNvPr id="149510" name="Line 6">
            <a:extLst>
              <a:ext uri="{FF2B5EF4-FFF2-40B4-BE49-F238E27FC236}">
                <a16:creationId xmlns:a16="http://schemas.microsoft.com/office/drawing/2014/main" id="{0861672F-B76C-924C-A04E-A87A5AC614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1000" y="41148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35846" name="TextBox 1">
            <a:extLst>
              <a:ext uri="{FF2B5EF4-FFF2-40B4-BE49-F238E27FC236}">
                <a16:creationId xmlns:a16="http://schemas.microsoft.com/office/drawing/2014/main" id="{FEFF2ED1-3AC3-9146-8739-798B0BB4E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1356785"/>
            <a:ext cx="6275917" cy="92333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en-US" sz="1800"/>
              <a:t>Intuition: Spammers will “cluster” together in IP address space, because many compromised hosts may exist on a single network.</a:t>
            </a:r>
          </a:p>
        </p:txBody>
      </p:sp>
    </p:spTree>
    <p:extLst>
      <p:ext uri="{BB962C8B-B14F-4D97-AF65-F5344CB8AC3E}">
        <p14:creationId xmlns:p14="http://schemas.microsoft.com/office/powerpoint/2010/main" val="35107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A18ABD3-D3E9-B248-9F3B-3EDE8AD6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407CC6-19F6-8C40-8792-BCB4C83250FA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C72E768-6AC5-AD4E-BE93-9B0EC227B4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Features: RuleFit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87642DD9-CEF3-6841-AB55-4BB439181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371600"/>
            <a:ext cx="8229600" cy="1676400"/>
          </a:xfrm>
        </p:spPr>
        <p:txBody>
          <a:bodyPr/>
          <a:lstStyle/>
          <a:p>
            <a:r>
              <a:rPr lang="en-US" altLang="en-US"/>
              <a:t>Put features into the RuleFit classifier</a:t>
            </a:r>
          </a:p>
          <a:p>
            <a:r>
              <a:rPr lang="en-US" altLang="en-US"/>
              <a:t>10-fold cross validation on one day of query logs from a large spam filtering appliance provider</a:t>
            </a:r>
          </a:p>
        </p:txBody>
      </p:sp>
      <p:sp>
        <p:nvSpPr>
          <p:cNvPr id="43012" name="Rectangle 9">
            <a:extLst>
              <a:ext uri="{FF2B5EF4-FFF2-40B4-BE49-F238E27FC236}">
                <a16:creationId xmlns:a16="http://schemas.microsoft.com/office/drawing/2014/main" id="{D9049019-8DBE-4C44-8681-B19609DA0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24400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/>
          <a:lstStyle>
            <a:lvl1pPr marL="257175" indent="-257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280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/>
              <a:t>Using </a:t>
            </a:r>
            <a:r>
              <a:rPr lang="en-US" altLang="en-US" sz="2800" i="1"/>
              <a:t>only network-level features</a:t>
            </a:r>
            <a:endParaRPr lang="en-US" altLang="en-US" sz="2800"/>
          </a:p>
        </p:txBody>
      </p:sp>
      <p:pic>
        <p:nvPicPr>
          <p:cNvPr id="43013" name="Picture 10">
            <a:extLst>
              <a:ext uri="{FF2B5EF4-FFF2-40B4-BE49-F238E27FC236}">
                <a16:creationId xmlns:a16="http://schemas.microsoft.com/office/drawing/2014/main" id="{A6A67E82-5578-494E-94A3-5F68E087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18" y="3012018"/>
            <a:ext cx="4288367" cy="187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>
            <a:extLst>
              <a:ext uri="{FF2B5EF4-FFF2-40B4-BE49-F238E27FC236}">
                <a16:creationId xmlns:a16="http://schemas.microsoft.com/office/drawing/2014/main" id="{3E4E008E-EAD8-F944-84B3-3939775E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85" y="2851151"/>
            <a:ext cx="4516967" cy="217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BBBEDD-C7F9-8843-898B-47020843A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317" y="5981701"/>
            <a:ext cx="8839200" cy="830997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Ramachandran, Nick Feamster, and Santosh Vempala,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Filtering Spam with Behavioral Blacklisting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CCS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2007</a:t>
            </a:r>
          </a:p>
          <a:p>
            <a:pPr eaLnBrk="1" hangingPunct="1">
              <a:defRPr/>
            </a:pPr>
            <a:b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Shuang Hao, Nick Feamster, Alex Gray and Sven Krasser,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SNARE: Spatio-temporal Network-level Automatic Reputation Engine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USENIX Security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August 2009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3016" name="Picture 9">
            <a:extLst>
              <a:ext uri="{FF2B5EF4-FFF2-40B4-BE49-F238E27FC236}">
                <a16:creationId xmlns:a16="http://schemas.microsoft.com/office/drawing/2014/main" id="{8C1DB465-82D1-4345-AB58-64AB07833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995085"/>
            <a:ext cx="1162051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40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Applications of Machine Learning </a:t>
            </a:r>
            <a:br>
              <a:rPr lang="en-US" dirty="0"/>
            </a:br>
            <a:r>
              <a:rPr lang="en-US" dirty="0"/>
              <a:t>to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305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245256B8-B690-B346-92A3-CB691FF24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Going Back Earlier in Time:</a:t>
            </a:r>
            <a:br>
              <a:rPr lang="en-US" altLang="en-US" sz="3200"/>
            </a:br>
            <a:r>
              <a:rPr lang="en-US" altLang="en-US" sz="3200"/>
              <a:t>Attackers Use the Domain Name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7076-83C6-9644-A1E0-48A6B163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71651"/>
            <a:ext cx="8229600" cy="2815167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/>
              <a:t>Attackers use URLs to propagate scams and malware</a:t>
            </a:r>
          </a:p>
          <a:p>
            <a:pPr lvl="1">
              <a:defRPr/>
            </a:pPr>
            <a:r>
              <a:rPr lang="en-US" b="1" dirty="0">
                <a:solidFill>
                  <a:srgbClr val="2D2D8A"/>
                </a:solidFill>
              </a:rPr>
              <a:t>Idea:</a:t>
            </a:r>
            <a:r>
              <a:rPr lang="en-US" dirty="0"/>
              <a:t> Use properties of the registered domains to identify spam, scams, etc.</a:t>
            </a:r>
          </a:p>
          <a:p>
            <a:pPr lvl="1">
              <a:defRPr/>
            </a:pPr>
            <a:r>
              <a:rPr lang="en-US" dirty="0"/>
              <a:t>Problem: How to identify the reputation of a domain?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Previous work relies on observing record changes, which may take time to observe.</a:t>
            </a:r>
          </a:p>
          <a:p>
            <a:pPr>
              <a:defRPr/>
            </a:pPr>
            <a:r>
              <a:rPr lang="en-US" b="1" dirty="0">
                <a:solidFill>
                  <a:schemeClr val="accent6"/>
                </a:solidFill>
              </a:rPr>
              <a:t>Alternative: </a:t>
            </a:r>
            <a:r>
              <a:rPr lang="en-US" dirty="0"/>
              <a:t>Look for query patterns within short time of registration.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B8EF-7F79-B043-BF2F-ACD25BEA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CA4AB2-AA84-1244-98C8-0AC56D11DDE1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420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5E667059-CD41-A746-8425-A5D9A86D6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Predictive Analytics and DNS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8CDDBE8C-2355-9442-89D3-0F6FE20C2E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Domain registration and resource record establishment </a:t>
            </a:r>
            <a:r>
              <a:rPr lang="en-US" altLang="en-US" b="1">
                <a:solidFill>
                  <a:srgbClr val="333399"/>
                </a:solidFill>
              </a:rPr>
              <a:t>occur before attacks take place</a:t>
            </a:r>
          </a:p>
          <a:p>
            <a:r>
              <a:rPr lang="en-US" altLang="en-US"/>
              <a:t>DNS infrastructure for scam domains is located in </a:t>
            </a:r>
            <a:r>
              <a:rPr lang="en-US" altLang="en-US" b="1">
                <a:solidFill>
                  <a:srgbClr val="333399"/>
                </a:solidFill>
              </a:rPr>
              <a:t>different address space regions and autonomous systems</a:t>
            </a:r>
            <a:r>
              <a:rPr lang="en-US" altLang="en-US"/>
              <a:t> than the infrastructure for legitimate domains.</a:t>
            </a:r>
          </a:p>
          <a:p>
            <a:r>
              <a:rPr lang="en-US" altLang="en-US" b="1">
                <a:solidFill>
                  <a:srgbClr val="333399"/>
                </a:solidFill>
              </a:rPr>
              <a:t>Early lookup patterns </a:t>
            </a:r>
            <a:r>
              <a:rPr lang="en-US" altLang="en-US"/>
              <a:t>for a newly registered malicious domain differ significantly from the patterns for a legitimate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46480-135A-E84E-953B-7AEFFEF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DEA591-2EA2-E143-8436-5FADB7628F88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59396" name="TextBox 4">
            <a:extLst>
              <a:ext uri="{FF2B5EF4-FFF2-40B4-BE49-F238E27FC236}">
                <a16:creationId xmlns:a16="http://schemas.microsoft.com/office/drawing/2014/main" id="{2906AF15-A3B5-054A-8EB6-D4C9D95D2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517" y="6045201"/>
            <a:ext cx="8229600" cy="5847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600"/>
              <a:t>S. Hao, N. Feamster, R. Pandrangi. “Monitoring the Initial DNS Behavior of Malicious Domains”, </a:t>
            </a:r>
            <a:r>
              <a:rPr lang="en-US" altLang="en-US" sz="1600" i="1"/>
              <a:t>ACM SIGCOMM Internet Measurement Conference</a:t>
            </a:r>
            <a:r>
              <a:rPr lang="en-US" altLang="en-US" sz="1600"/>
              <a:t>, November 2011.</a:t>
            </a:r>
          </a:p>
        </p:txBody>
      </p:sp>
    </p:spTree>
    <p:extLst>
      <p:ext uri="{BB962C8B-B14F-4D97-AF65-F5344CB8AC3E}">
        <p14:creationId xmlns:p14="http://schemas.microsoft.com/office/powerpoint/2010/main" val="845961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A46FB8F6-D6E9-5043-9943-8C135D0408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Prediction: </a:t>
            </a:r>
            <a:br>
              <a:rPr lang="en-US" altLang="en-US"/>
            </a:br>
            <a:r>
              <a:rPr lang="en-US" altLang="en-US"/>
              <a:t>Registration Occurs Before Attack!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96A68-D1EE-B94C-9B8E-B36D688A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3B9B7D-5089-F948-93C1-BEC6EB1A3DF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38856815-4828-D44F-9B26-E9378DEE7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790700"/>
            <a:ext cx="6172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5">
            <a:extLst>
              <a:ext uri="{FF2B5EF4-FFF2-40B4-BE49-F238E27FC236}">
                <a16:creationId xmlns:a16="http://schemas.microsoft.com/office/drawing/2014/main" id="{5C502974-F52D-B94C-8051-BDF0298C6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1" y="3536952"/>
            <a:ext cx="4042833" cy="120031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 b="1">
                <a:solidFill>
                  <a:srgbClr val="FF0000"/>
                </a:solidFill>
              </a:rPr>
              <a:t>More than 55% of the malicious domains appeared in spam campaigns more than one day after they were registered.</a:t>
            </a:r>
          </a:p>
        </p:txBody>
      </p:sp>
    </p:spTree>
    <p:extLst>
      <p:ext uri="{BB962C8B-B14F-4D97-AF65-F5344CB8AC3E}">
        <p14:creationId xmlns:p14="http://schemas.microsoft.com/office/powerpoint/2010/main" val="3658009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4">
            <a:extLst>
              <a:ext uri="{FF2B5EF4-FFF2-40B4-BE49-F238E27FC236}">
                <a16:creationId xmlns:a16="http://schemas.microsoft.com/office/drawing/2014/main" id="{03BCD069-7C5B-4D45-8E54-0405F9504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DNS Lookups Precede Attacks!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E422B-D9CE-1A40-AD34-96CE9B9F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D9DD82-21FF-164C-AC7D-6DA7AC07D0DE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8131" name="Picture 6">
            <a:extLst>
              <a:ext uri="{FF2B5EF4-FFF2-40B4-BE49-F238E27FC236}">
                <a16:creationId xmlns:a16="http://schemas.microsoft.com/office/drawing/2014/main" id="{BA4B1946-DEC2-CA44-966B-CBF909619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234" y="1538817"/>
            <a:ext cx="7048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7">
            <a:extLst>
              <a:ext uri="{FF2B5EF4-FFF2-40B4-BE49-F238E27FC236}">
                <a16:creationId xmlns:a16="http://schemas.microsoft.com/office/drawing/2014/main" id="{457E8954-4398-3247-92E2-4F1625FEA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733" y="2499785"/>
            <a:ext cx="3208867" cy="1754316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 b="1">
                <a:solidFill>
                  <a:srgbClr val="FF0000"/>
                </a:solidFill>
              </a:rPr>
              <a:t>Queries to the scam domains increased quickly after the domains were registered, and usually reach the peak in the first 3–4 days.</a:t>
            </a:r>
          </a:p>
        </p:txBody>
      </p:sp>
    </p:spTree>
    <p:extLst>
      <p:ext uri="{BB962C8B-B14F-4D97-AF65-F5344CB8AC3E}">
        <p14:creationId xmlns:p14="http://schemas.microsoft.com/office/powerpoint/2010/main" val="3649155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D17A0BF-CA93-0449-AF9D-5C3E8A219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Early Lookup Behavior</a:t>
            </a:r>
          </a:p>
        </p:txBody>
      </p:sp>
      <p:sp>
        <p:nvSpPr>
          <p:cNvPr id="49154" name="Content Placeholder 3">
            <a:extLst>
              <a:ext uri="{FF2B5EF4-FFF2-40B4-BE49-F238E27FC236}">
                <a16:creationId xmlns:a16="http://schemas.microsoft.com/office/drawing/2014/main" id="{C265F677-A0A9-2647-AD46-45F3AFA22A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3617" y="1600200"/>
            <a:ext cx="8229600" cy="1949451"/>
          </a:xfrm>
        </p:spPr>
        <p:txBody>
          <a:bodyPr/>
          <a:lstStyle/>
          <a:p>
            <a:r>
              <a:rPr lang="en-US" altLang="en-US"/>
              <a:t>Different malicious domains are looked up by similar group of network blocks, which may indicate that they are part of the same spamming campaign.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F63A5-94F2-2846-9C2A-1A5D711C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422A48-89DA-0B4E-88BA-335C3C4BA06A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DF109455-CB29-1841-B47A-F93458A5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618" y="3723217"/>
            <a:ext cx="5742516" cy="242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36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4">
            <a:extLst>
              <a:ext uri="{FF2B5EF4-FFF2-40B4-BE49-F238E27FC236}">
                <a16:creationId xmlns:a16="http://schemas.microsoft.com/office/drawing/2014/main" id="{998BFAE3-7F05-1B4D-B633-8C2FA809A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5884" y="2491317"/>
            <a:ext cx="8763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>
                <a:solidFill>
                  <a:schemeClr val="accent2"/>
                </a:solidFill>
              </a:rPr>
              <a:t>With Better Data, Possible to Predict Attacks Even Earlier!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EFC41-9DBC-FC42-A416-77821A15C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5C5DA4-4959-DC40-9C7E-1C0AB092EA0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9943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11" descr="cheaprx.png">
            <a:extLst>
              <a:ext uri="{FF2B5EF4-FFF2-40B4-BE49-F238E27FC236}">
                <a16:creationId xmlns:a16="http://schemas.microsoft.com/office/drawing/2014/main" id="{85F24416-5393-5C43-89B2-DF898541D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684" y="3431117"/>
            <a:ext cx="2709333" cy="668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505E5-AA33-2C48-834C-A11BFAB8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DNS Predictive Analytics for </a:t>
            </a:r>
            <a:br>
              <a:rPr lang="en-US" dirty="0"/>
            </a:br>
            <a:r>
              <a:rPr lang="en-US" dirty="0"/>
              <a:t>Attack Prediction</a:t>
            </a:r>
          </a:p>
        </p:txBody>
      </p:sp>
      <p:pic>
        <p:nvPicPr>
          <p:cNvPr id="51203" name="Picture 5" descr="registration.jpg">
            <a:extLst>
              <a:ext uri="{FF2B5EF4-FFF2-40B4-BE49-F238E27FC236}">
                <a16:creationId xmlns:a16="http://schemas.microsoft.com/office/drawing/2014/main" id="{584F09BB-8B69-E04F-AC1A-E2CEB09E5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6035" r="34660"/>
          <a:stretch>
            <a:fillRect/>
          </a:stretch>
        </p:blipFill>
        <p:spPr bwMode="auto">
          <a:xfrm>
            <a:off x="1985434" y="3431117"/>
            <a:ext cx="1970617" cy="184361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6" descr="detection.png">
            <a:extLst>
              <a:ext uri="{FF2B5EF4-FFF2-40B4-BE49-F238E27FC236}">
                <a16:creationId xmlns:a16="http://schemas.microsoft.com/office/drawing/2014/main" id="{194A3459-D6BF-F544-B652-8268073B3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534" y="3431117"/>
            <a:ext cx="1968500" cy="18436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85AB04-CC8A-5243-9079-84ABA303A976}"/>
              </a:ext>
            </a:extLst>
          </p:cNvPr>
          <p:cNvSpPr/>
          <p:nvPr/>
        </p:nvSpPr>
        <p:spPr>
          <a:xfrm>
            <a:off x="4745567" y="3431117"/>
            <a:ext cx="2713567" cy="1843616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>
              <a:noFill/>
            </a:endParaRPr>
          </a:p>
        </p:txBody>
      </p:sp>
      <p:pic>
        <p:nvPicPr>
          <p:cNvPr id="51206" name="Picture 14" descr="pill.png">
            <a:extLst>
              <a:ext uri="{FF2B5EF4-FFF2-40B4-BE49-F238E27FC236}">
                <a16:creationId xmlns:a16="http://schemas.microsoft.com/office/drawing/2014/main" id="{BBABAF75-6A62-6445-88D3-AC6E4B9961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434" y="4097867"/>
            <a:ext cx="1629833" cy="116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7" name="TextBox 17">
            <a:extLst>
              <a:ext uri="{FF2B5EF4-FFF2-40B4-BE49-F238E27FC236}">
                <a16:creationId xmlns:a16="http://schemas.microsoft.com/office/drawing/2014/main" id="{97380858-5559-AA44-8584-FD457FBDC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161" y="2889251"/>
            <a:ext cx="23711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ea typeface="宋体" panose="02010600030101010101" pitchFamily="2" charset="-122"/>
              </a:rPr>
              <a:t>Registration</a:t>
            </a:r>
          </a:p>
        </p:txBody>
      </p:sp>
      <p:sp>
        <p:nvSpPr>
          <p:cNvPr id="51208" name="TextBox 18">
            <a:extLst>
              <a:ext uri="{FF2B5EF4-FFF2-40B4-BE49-F238E27FC236}">
                <a16:creationId xmlns:a16="http://schemas.microsoft.com/office/drawing/2014/main" id="{021E408A-7336-404C-AB77-2386C55A5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285" y="2889251"/>
            <a:ext cx="91403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ea typeface="宋体" panose="02010600030101010101" pitchFamily="2" charset="-122"/>
              </a:rPr>
              <a:t>Use</a:t>
            </a:r>
          </a:p>
        </p:txBody>
      </p:sp>
      <p:sp>
        <p:nvSpPr>
          <p:cNvPr id="51209" name="TextBox 19">
            <a:extLst>
              <a:ext uri="{FF2B5EF4-FFF2-40B4-BE49-F238E27FC236}">
                <a16:creationId xmlns:a16="http://schemas.microsoft.com/office/drawing/2014/main" id="{1C669AA3-1EB3-CE43-A970-E1A0C834B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888" y="2889251"/>
            <a:ext cx="19159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ea typeface="宋体" panose="02010600030101010101" pitchFamily="2" charset="-122"/>
              </a:rPr>
              <a:t>Detection</a:t>
            </a:r>
          </a:p>
        </p:txBody>
      </p:sp>
      <p:sp>
        <p:nvSpPr>
          <p:cNvPr id="51210" name="TextBox 20">
            <a:extLst>
              <a:ext uri="{FF2B5EF4-FFF2-40B4-BE49-F238E27FC236}">
                <a16:creationId xmlns:a16="http://schemas.microsoft.com/office/drawing/2014/main" id="{418DE1BD-83A1-DA43-838B-AEDF34FEE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4419" y="1644651"/>
            <a:ext cx="6643164" cy="95410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ea typeface="宋体" panose="02010600030101010101" pitchFamily="2" charset="-122"/>
              </a:rPr>
              <a:t>P</a:t>
            </a:r>
            <a:r>
              <a:rPr lang="en-US" altLang="en-US" sz="2800">
                <a:ea typeface="宋体" panose="02010600030101010101" pitchFamily="2" charset="-122"/>
              </a:rPr>
              <a:t>roactive </a:t>
            </a:r>
            <a:r>
              <a:rPr lang="en-US" altLang="en-US" sz="2800" b="1">
                <a:ea typeface="宋体" panose="02010600030101010101" pitchFamily="2" charset="-122"/>
              </a:rPr>
              <a:t>R</a:t>
            </a:r>
            <a:r>
              <a:rPr lang="en-US" altLang="en-US" sz="2800">
                <a:ea typeface="宋体" panose="02010600030101010101" pitchFamily="2" charset="-122"/>
              </a:rPr>
              <a:t>ecognition and </a:t>
            </a:r>
            <a:r>
              <a:rPr lang="en-US" altLang="en-US" sz="2800" b="1">
                <a:ea typeface="宋体" panose="02010600030101010101" pitchFamily="2" charset="-122"/>
              </a:rPr>
              <a:t>E</a:t>
            </a:r>
            <a:r>
              <a:rPr lang="en-US" altLang="en-US" sz="2800">
                <a:ea typeface="宋体" panose="02010600030101010101" pitchFamily="2" charset="-122"/>
              </a:rPr>
              <a:t>limination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ea typeface="宋体" panose="02010600030101010101" pitchFamily="2" charset="-122"/>
              </a:rPr>
              <a:t>D</a:t>
            </a:r>
            <a:r>
              <a:rPr lang="en-US" altLang="en-US" sz="2800">
                <a:ea typeface="宋体" panose="02010600030101010101" pitchFamily="2" charset="-122"/>
              </a:rPr>
              <a:t>omain </a:t>
            </a:r>
            <a:r>
              <a:rPr lang="en-US" altLang="en-US" sz="2800" b="1">
                <a:ea typeface="宋体" panose="02010600030101010101" pitchFamily="2" charset="-122"/>
              </a:rPr>
              <a:t>A</a:t>
            </a:r>
            <a:r>
              <a:rPr lang="en-US" altLang="en-US" sz="2800">
                <a:ea typeface="宋体" panose="02010600030101010101" pitchFamily="2" charset="-122"/>
              </a:rPr>
              <a:t>buse at </a:t>
            </a:r>
            <a:r>
              <a:rPr lang="en-US" altLang="en-US" sz="2800" b="1">
                <a:ea typeface="宋体" panose="02010600030101010101" pitchFamily="2" charset="-122"/>
              </a:rPr>
              <a:t>T</a:t>
            </a:r>
            <a:r>
              <a:rPr lang="en-US" altLang="en-US" sz="2800">
                <a:ea typeface="宋体" panose="02010600030101010101" pitchFamily="2" charset="-122"/>
              </a:rPr>
              <a:t>ime-</a:t>
            </a:r>
            <a:r>
              <a:rPr lang="en-US" altLang="en-US" sz="2800" b="1">
                <a:ea typeface="宋体" panose="02010600030101010101" pitchFamily="2" charset="-122"/>
              </a:rPr>
              <a:t>o</a:t>
            </a:r>
            <a:r>
              <a:rPr lang="en-US" altLang="en-US" sz="2800">
                <a:ea typeface="宋体" panose="02010600030101010101" pitchFamily="2" charset="-122"/>
              </a:rPr>
              <a:t>f-</a:t>
            </a:r>
            <a:r>
              <a:rPr lang="en-US" altLang="en-US" sz="2800" b="1">
                <a:ea typeface="宋体" panose="02010600030101010101" pitchFamily="2" charset="-122"/>
              </a:rPr>
              <a:t>R</a:t>
            </a:r>
            <a:r>
              <a:rPr lang="en-US" altLang="en-US" sz="2800">
                <a:ea typeface="宋体" panose="02010600030101010101" pitchFamily="2" charset="-122"/>
              </a:rPr>
              <a:t>egistration</a:t>
            </a:r>
          </a:p>
        </p:txBody>
      </p:sp>
      <p:sp>
        <p:nvSpPr>
          <p:cNvPr id="51211" name="TextBox 22">
            <a:extLst>
              <a:ext uri="{FF2B5EF4-FFF2-40B4-BE49-F238E27FC236}">
                <a16:creationId xmlns:a16="http://schemas.microsoft.com/office/drawing/2014/main" id="{324DE6E1-4415-FF4A-889A-FC2BA171A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581" y="5590117"/>
            <a:ext cx="19848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ea typeface="宋体" panose="02010600030101010101" pitchFamily="2" charset="-122"/>
              </a:rPr>
              <a:t>Life Cycle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E67008-6B20-EB4C-994E-51D8FC5C88E0}"/>
              </a:ext>
            </a:extLst>
          </p:cNvPr>
          <p:cNvCxnSpPr/>
          <p:nvPr/>
        </p:nvCxnSpPr>
        <p:spPr>
          <a:xfrm flipH="1">
            <a:off x="10208684" y="5685367"/>
            <a:ext cx="0" cy="3661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E2205B-6950-5D4E-981F-FB4E0268DC55}"/>
              </a:ext>
            </a:extLst>
          </p:cNvPr>
          <p:cNvCxnSpPr/>
          <p:nvPr/>
        </p:nvCxnSpPr>
        <p:spPr>
          <a:xfrm flipH="1">
            <a:off x="1981200" y="5685367"/>
            <a:ext cx="0" cy="36618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207D3C-BBC5-D447-9CC9-E724D13B1211}"/>
              </a:ext>
            </a:extLst>
          </p:cNvPr>
          <p:cNvCxnSpPr>
            <a:stCxn id="51211" idx="3"/>
          </p:cNvCxnSpPr>
          <p:nvPr/>
        </p:nvCxnSpPr>
        <p:spPr>
          <a:xfrm flipV="1">
            <a:off x="7088420" y="5882219"/>
            <a:ext cx="3120265" cy="2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410945-FE73-5740-AD7C-A57E5D84F097}"/>
              </a:ext>
            </a:extLst>
          </p:cNvPr>
          <p:cNvCxnSpPr>
            <a:stCxn id="51211" idx="1"/>
          </p:cNvCxnSpPr>
          <p:nvPr/>
        </p:nvCxnSpPr>
        <p:spPr>
          <a:xfrm flipH="1" flipV="1">
            <a:off x="1981202" y="5871635"/>
            <a:ext cx="3122379" cy="10870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7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F38E1CA6-558E-B34F-AAC5-79181EFEC4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Domain Profile Features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A199992B-788C-5741-B6D6-8250A323EB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from registration event</a:t>
            </a:r>
          </a:p>
          <a:p>
            <a:pPr lvl="1"/>
            <a:r>
              <a:rPr lang="en-US" altLang="en-US"/>
              <a:t>Registrar, nameserver, character tri-grams, etc.</a:t>
            </a:r>
          </a:p>
          <a:p>
            <a:endParaRPr lang="en-US" altLang="en-US"/>
          </a:p>
          <a:p>
            <a:r>
              <a:rPr lang="en-US" altLang="en-US"/>
              <a:t>Includes edit distance to known bad domains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4D026-EA34-0546-9AD6-221C56FDCF34}"/>
              </a:ext>
            </a:extLst>
          </p:cNvPr>
          <p:cNvSpPr txBox="1"/>
          <p:nvPr/>
        </p:nvSpPr>
        <p:spPr>
          <a:xfrm>
            <a:off x="5450417" y="4201585"/>
            <a:ext cx="1265090" cy="523220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 eaLnBrk="1" hangingPunct="1"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2228" name="TextBox 4">
            <a:extLst>
              <a:ext uri="{FF2B5EF4-FFF2-40B4-BE49-F238E27FC236}">
                <a16:creationId xmlns:a16="http://schemas.microsoft.com/office/drawing/2014/main" id="{A50432D9-1358-C147-9BD0-A2F6AED8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5942" y="4201585"/>
            <a:ext cx="1524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7F7F7F"/>
                </a:solidFill>
                <a:ea typeface="宋体" panose="02010600030101010101" pitchFamily="2" charset="-122"/>
              </a:rPr>
              <a:t>abc</a:t>
            </a:r>
            <a:r>
              <a:rPr lang="en-US" altLang="en-US" sz="2800" b="1">
                <a:solidFill>
                  <a:srgbClr val="953735"/>
                </a:solidFill>
                <a:ea typeface="宋体" panose="02010600030101010101" pitchFamily="2" charset="-122"/>
              </a:rPr>
              <a:t>H</a:t>
            </a:r>
            <a:r>
              <a:rPr lang="en-US" altLang="en-US" sz="2800">
                <a:solidFill>
                  <a:srgbClr val="7F7F7F"/>
                </a:solidFill>
                <a:ea typeface="宋体" panose="02010600030101010101" pitchFamily="2" charset="-122"/>
              </a:rPr>
              <a:t>def</a:t>
            </a:r>
          </a:p>
        </p:txBody>
      </p:sp>
      <p:sp>
        <p:nvSpPr>
          <p:cNvPr id="52229" name="TextBox 9">
            <a:extLst>
              <a:ext uri="{FF2B5EF4-FFF2-40B4-BE49-F238E27FC236}">
                <a16:creationId xmlns:a16="http://schemas.microsoft.com/office/drawing/2014/main" id="{24D10E88-9B3B-2D45-B8CB-4F7B01762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284" y="4201585"/>
            <a:ext cx="16642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ea typeface="宋体" panose="02010600030101010101" pitchFamily="2" charset="-122"/>
              </a:rPr>
              <a:t>Insertion: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DE5558-8BDE-324C-9E4B-A8A515233471}"/>
              </a:ext>
            </a:extLst>
          </p:cNvPr>
          <p:cNvSpPr txBox="1"/>
          <p:nvPr/>
        </p:nvSpPr>
        <p:spPr>
          <a:xfrm>
            <a:off x="5450417" y="4919134"/>
            <a:ext cx="1524776" cy="523220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 eaLnBrk="1" hangingPunct="1"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</a:t>
            </a:r>
            <a:r>
              <a:rPr lang="en-US" sz="2800" b="1" dirty="0" err="1">
                <a:solidFill>
                  <a:srgbClr val="953735"/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2231" name="TextBox 6">
            <a:extLst>
              <a:ext uri="{FF2B5EF4-FFF2-40B4-BE49-F238E27FC236}">
                <a16:creationId xmlns:a16="http://schemas.microsoft.com/office/drawing/2014/main" id="{B844BB47-C692-7B49-9F3B-B02A9AC02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5628" y="4919134"/>
            <a:ext cx="12650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7F7F7F"/>
                </a:solidFill>
                <a:ea typeface="宋体" panose="02010600030101010101" pitchFamily="2" charset="-122"/>
              </a:rPr>
              <a:t>abcdef</a:t>
            </a:r>
          </a:p>
        </p:txBody>
      </p:sp>
      <p:sp>
        <p:nvSpPr>
          <p:cNvPr id="52232" name="TextBox 10">
            <a:extLst>
              <a:ext uri="{FF2B5EF4-FFF2-40B4-BE49-F238E27FC236}">
                <a16:creationId xmlns:a16="http://schemas.microsoft.com/office/drawing/2014/main" id="{7448DE69-CE6C-6E45-8DAA-CF0E57966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285" y="4919134"/>
            <a:ext cx="160492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ea typeface="宋体" panose="02010600030101010101" pitchFamily="2" charset="-122"/>
              </a:rPr>
              <a:t>Deletion:</a:t>
            </a:r>
          </a:p>
        </p:txBody>
      </p:sp>
      <p:sp>
        <p:nvSpPr>
          <p:cNvPr id="52233" name="TextBox 7">
            <a:extLst>
              <a:ext uri="{FF2B5EF4-FFF2-40B4-BE49-F238E27FC236}">
                <a16:creationId xmlns:a16="http://schemas.microsoft.com/office/drawing/2014/main" id="{CA50153C-8B40-C949-86DD-FD0C36D5E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418" y="5647268"/>
            <a:ext cx="134524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7F7F7F"/>
                </a:solidFill>
                <a:ea typeface="宋体" panose="02010600030101010101" pitchFamily="2" charset="-122"/>
              </a:rPr>
              <a:t>ab</a:t>
            </a:r>
            <a:r>
              <a:rPr lang="en-US" altLang="en-US" sz="2800" b="1">
                <a:solidFill>
                  <a:srgbClr val="953735"/>
                </a:solidFill>
                <a:ea typeface="宋体" panose="02010600030101010101" pitchFamily="2" charset="-122"/>
              </a:rPr>
              <a:t>C</a:t>
            </a:r>
            <a:r>
              <a:rPr lang="en-US" altLang="en-US" sz="2800">
                <a:solidFill>
                  <a:srgbClr val="7F7F7F"/>
                </a:solidFill>
                <a:ea typeface="宋体" panose="02010600030101010101" pitchFamily="2" charset="-122"/>
              </a:rPr>
              <a:t>def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D9861-FBF3-694C-BC18-38D5DA59B7CE}"/>
              </a:ext>
            </a:extLst>
          </p:cNvPr>
          <p:cNvSpPr txBox="1"/>
          <p:nvPr/>
        </p:nvSpPr>
        <p:spPr>
          <a:xfrm>
            <a:off x="7775477" y="5647268"/>
            <a:ext cx="1345240" cy="523220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 algn="r" eaLnBrk="1" hangingPunct="1">
              <a:defRPr/>
            </a:pP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ab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rgbClr val="7F7F7F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2235" name="TextBox 11">
            <a:extLst>
              <a:ext uri="{FF2B5EF4-FFF2-40B4-BE49-F238E27FC236}">
                <a16:creationId xmlns:a16="http://schemas.microsoft.com/office/drawing/2014/main" id="{BA62AF1A-3217-5447-903D-FAA910B1D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1284" y="5647268"/>
            <a:ext cx="21627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ea typeface="宋体" panose="02010600030101010101" pitchFamily="2" charset="-122"/>
              </a:rPr>
              <a:t>Substitution: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57203F-625F-8B49-BE6E-D1A4514C7BFE}"/>
              </a:ext>
            </a:extLst>
          </p:cNvPr>
          <p:cNvCxnSpPr>
            <a:stCxn id="4" idx="3"/>
            <a:endCxn id="52228" idx="1"/>
          </p:cNvCxnSpPr>
          <p:nvPr/>
        </p:nvCxnSpPr>
        <p:spPr>
          <a:xfrm>
            <a:off x="6715507" y="4463195"/>
            <a:ext cx="8804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29C031-A4D8-5A4F-8560-47D81BAB84EE}"/>
              </a:ext>
            </a:extLst>
          </p:cNvPr>
          <p:cNvCxnSpPr>
            <a:stCxn id="6" idx="3"/>
            <a:endCxn id="52231" idx="1"/>
          </p:cNvCxnSpPr>
          <p:nvPr/>
        </p:nvCxnSpPr>
        <p:spPr>
          <a:xfrm>
            <a:off x="6975193" y="5180744"/>
            <a:ext cx="88043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0BE9DB-BEED-2D47-A618-D4282774C80D}"/>
              </a:ext>
            </a:extLst>
          </p:cNvPr>
          <p:cNvCxnSpPr>
            <a:stCxn id="52233" idx="3"/>
            <a:endCxn id="9" idx="1"/>
          </p:cNvCxnSpPr>
          <p:nvPr/>
        </p:nvCxnSpPr>
        <p:spPr>
          <a:xfrm>
            <a:off x="6795658" y="5908878"/>
            <a:ext cx="9798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195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8D71750D-E0EB-2D4F-AFA5-BBD5AB9A4A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Registration History Features</a:t>
            </a:r>
          </a:p>
        </p:txBody>
      </p:sp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7A42E602-E6B0-6F49-B2DB-A235DA6F37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1"/>
            <a:ext cx="8229600" cy="2707217"/>
          </a:xfrm>
        </p:spPr>
        <p:txBody>
          <a:bodyPr/>
          <a:lstStyle/>
          <a:p>
            <a:r>
              <a:rPr lang="en-US" altLang="en-US"/>
              <a:t>Data from previous registration</a:t>
            </a:r>
          </a:p>
          <a:p>
            <a:pPr lvl="1"/>
            <a:r>
              <a:rPr lang="en-US" altLang="en-US"/>
              <a:t>Previous registrar, re-registration latency, etc.</a:t>
            </a:r>
          </a:p>
          <a:p>
            <a:endParaRPr lang="en-US" altLang="en-US"/>
          </a:p>
          <a:p>
            <a:r>
              <a:rPr lang="en-US" altLang="en-US"/>
              <a:t>Separate reuse into drop-catch and retread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173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>
            <a:extLst>
              <a:ext uri="{FF2B5EF4-FFF2-40B4-BE49-F238E27FC236}">
                <a16:creationId xmlns:a16="http://schemas.microsoft.com/office/drawing/2014/main" id="{3108ACF6-6089-5947-9B95-A9594217C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Batch Correlation Features</a:t>
            </a:r>
          </a:p>
        </p:txBody>
      </p:sp>
      <p:sp>
        <p:nvSpPr>
          <p:cNvPr id="55298" name="Content Placeholder 2">
            <a:extLst>
              <a:ext uri="{FF2B5EF4-FFF2-40B4-BE49-F238E27FC236}">
                <a16:creationId xmlns:a16="http://schemas.microsoft.com/office/drawing/2014/main" id="{561DA377-AA6E-BE43-902F-7EC1AD2F5A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from registrations in same time interval</a:t>
            </a:r>
          </a:p>
          <a:p>
            <a:pPr lvl="1"/>
            <a:r>
              <a:rPr lang="en-US" altLang="en-US"/>
              <a:t>batch size, rate and types of reuse, etc.</a:t>
            </a:r>
          </a:p>
          <a:p>
            <a:r>
              <a:rPr lang="en-US" altLang="en-US"/>
              <a:t>Name cohesiveness using edit distance </a:t>
            </a:r>
          </a:p>
          <a:p>
            <a:endParaRPr lang="en-US" altLang="en-US"/>
          </a:p>
        </p:txBody>
      </p:sp>
      <p:sp>
        <p:nvSpPr>
          <p:cNvPr id="50179" name="TextBox 5">
            <a:extLst>
              <a:ext uri="{FF2B5EF4-FFF2-40B4-BE49-F238E27FC236}">
                <a16:creationId xmlns:a16="http://schemas.microsoft.com/office/drawing/2014/main" id="{102077AB-3808-1D47-A996-00D9ECA67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661" y="3947585"/>
            <a:ext cx="157607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altLang="en-US" sz="2600"/>
              <a:t>Cohesive</a:t>
            </a:r>
          </a:p>
        </p:txBody>
      </p:sp>
      <p:sp>
        <p:nvSpPr>
          <p:cNvPr id="50180" name="TextBox 6">
            <a:extLst>
              <a:ext uri="{FF2B5EF4-FFF2-40B4-BE49-F238E27FC236}">
                <a16:creationId xmlns:a16="http://schemas.microsoft.com/office/drawing/2014/main" id="{1749F099-4A76-FC4B-A805-A6F7FD49D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7000" y="4760385"/>
            <a:ext cx="192873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altLang="en-US" sz="2600"/>
              <a:t>Uncohesive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AB8A67-DF24-BE4E-9EB3-6E2B7327A8CE}"/>
              </a:ext>
            </a:extLst>
          </p:cNvPr>
          <p:cNvCxnSpPr>
            <a:stCxn id="50179" idx="3"/>
          </p:cNvCxnSpPr>
          <p:nvPr/>
        </p:nvCxnSpPr>
        <p:spPr>
          <a:xfrm>
            <a:off x="4385733" y="4193807"/>
            <a:ext cx="1013885" cy="142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7D1AAC-5405-9149-B56D-1CECFCCAAE53}"/>
              </a:ext>
            </a:extLst>
          </p:cNvPr>
          <p:cNvCxnSpPr>
            <a:stCxn id="50180" idx="3"/>
          </p:cNvCxnSpPr>
          <p:nvPr/>
        </p:nvCxnSpPr>
        <p:spPr>
          <a:xfrm>
            <a:off x="4385733" y="5006607"/>
            <a:ext cx="1013885" cy="142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5410D79A-B757-B649-AB19-65813BF2254D}"/>
              </a:ext>
            </a:extLst>
          </p:cNvPr>
          <p:cNvGraphicFramePr>
            <a:graphicFrameLocks noGrp="1"/>
          </p:cNvGraphicFramePr>
          <p:nvPr/>
        </p:nvGraphicFramePr>
        <p:xfrm>
          <a:off x="5450417" y="3532718"/>
          <a:ext cx="3513667" cy="3292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3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2179">
                <a:tc>
                  <a:txBody>
                    <a:bodyPr/>
                    <a:lstStyle/>
                    <a:p>
                      <a:pPr algn="ctr"/>
                      <a:r>
                        <a:rPr lang="en-US" sz="2700" b="1" dirty="0"/>
                        <a:t>Registration Batch</a:t>
                      </a:r>
                    </a:p>
                  </a:txBody>
                  <a:tcPr marT="0" marB="45725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533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3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snow.com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5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stationary.com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5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5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bestcooks.com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53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T="0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914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E0DE2-6E49-A948-B493-A4EE4FD94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0850"/>
            <a:ext cx="11125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37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Modeling: Data Representation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idx="1"/>
          </p:nvPr>
        </p:nvSpPr>
        <p:spPr>
          <a:xfrm>
            <a:off x="550200" y="1199331"/>
            <a:ext cx="11272200" cy="5658669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74988" indent="-423323"/>
            <a:r>
              <a:rPr lang="en" dirty="0"/>
              <a:t>We aim for general representations, with </a:t>
            </a:r>
            <a:r>
              <a:rPr lang="en" b="1" dirty="0">
                <a:solidFill>
                  <a:srgbClr val="C00000"/>
                </a:solidFill>
              </a:rPr>
              <a:t>consideration of cost/complexity </a:t>
            </a:r>
            <a:r>
              <a:rPr lang="en" dirty="0"/>
              <a:t>as part of the optimization.</a:t>
            </a:r>
          </a:p>
          <a:p>
            <a:pPr marL="609585" indent="-457189"/>
            <a:r>
              <a:rPr lang="en" sz="3200" dirty="0"/>
              <a:t>Many </a:t>
            </a:r>
            <a:r>
              <a:rPr lang="en" sz="3200" b="1" dirty="0">
                <a:solidFill>
                  <a:srgbClr val="C00000"/>
                </a:solidFill>
              </a:rPr>
              <a:t>challenges</a:t>
            </a:r>
            <a:r>
              <a:rPr lang="en" sz="3200" dirty="0"/>
              <a:t> for representing the data</a:t>
            </a:r>
            <a:endParaRPr sz="3200"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Scale (constantly generated)</a:t>
            </a:r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Sequential dependencies (handshakes, parameter negotiation)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-US" dirty="0"/>
              <a:t>Non-uniform timeseries (network traffic is “</a:t>
            </a:r>
            <a:r>
              <a:rPr lang="en-US" dirty="0" err="1"/>
              <a:t>bursty</a:t>
            </a:r>
            <a:r>
              <a:rPr lang="en-US" dirty="0"/>
              <a:t>”)</a:t>
            </a:r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Cross-flow dependencies (applications don’t use one flow)</a:t>
            </a:r>
            <a:endParaRPr dirty="0"/>
          </a:p>
          <a:p>
            <a:pPr marL="609585" indent="-457189"/>
            <a:r>
              <a:rPr lang="en" sz="3200" dirty="0"/>
              <a:t>Many </a:t>
            </a:r>
            <a:r>
              <a:rPr lang="en" sz="3200" b="1" dirty="0">
                <a:solidFill>
                  <a:srgbClr val="C00000"/>
                </a:solidFill>
              </a:rPr>
              <a:t>choices</a:t>
            </a:r>
            <a:r>
              <a:rPr lang="en" sz="3200" dirty="0"/>
              <a:t> for representing traffic data, with different </a:t>
            </a:r>
            <a:r>
              <a:rPr lang="en" sz="3200" b="1" dirty="0">
                <a:solidFill>
                  <a:srgbClr val="C00000"/>
                </a:solidFill>
              </a:rPr>
              <a:t>costs</a:t>
            </a:r>
            <a:r>
              <a:rPr lang="en" sz="3200" b="1" dirty="0"/>
              <a:t>.</a:t>
            </a:r>
            <a:endParaRPr lang="en" sz="3200" dirty="0"/>
          </a:p>
          <a:p>
            <a:pPr marL="1219170" lvl="1" indent="-423323">
              <a:spcBef>
                <a:spcPts val="0"/>
              </a:spcBef>
            </a:pPr>
            <a:r>
              <a:rPr lang="en-US" b="1" dirty="0">
                <a:solidFill>
                  <a:srgbClr val="C00000"/>
                </a:solidFill>
              </a:rPr>
              <a:t>Packet: </a:t>
            </a:r>
            <a:r>
              <a:rPr lang="en-US" dirty="0">
                <a:solidFill>
                  <a:srgbClr val="C00000"/>
                </a:solidFill>
              </a:rPr>
              <a:t>Each packet is raw input to the model.</a:t>
            </a:r>
            <a:endParaRPr lang="en-US" b="1" dirty="0">
              <a:solidFill>
                <a:srgbClr val="C00000"/>
              </a:solidFill>
            </a:endParaRPr>
          </a:p>
          <a:p>
            <a:pPr marL="1219170" lvl="1" indent="-423323">
              <a:spcBef>
                <a:spcPts val="0"/>
              </a:spcBef>
            </a:pPr>
            <a:r>
              <a:rPr lang="en" b="1" dirty="0"/>
              <a:t>Event:</a:t>
            </a:r>
            <a:r>
              <a:rPr lang="en" dirty="0"/>
              <a:t> Each “traffic event” is a data point (e.g., spike in traffic). (Could also sub-select on only anomalous events, such as deviation from moving average.)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b="1" dirty="0"/>
              <a:t>Time: </a:t>
            </a:r>
            <a:r>
              <a:rPr lang="en" dirty="0"/>
              <a:t>Traffic statistics are grouped/binned in time (challenge: bin size)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b="1" dirty="0"/>
              <a:t>Volume: </a:t>
            </a:r>
            <a:r>
              <a:rPr lang="en" dirty="0"/>
              <a:t>Bins based on volume (non-uniform intervals). (Standardizes events.)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505566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Modeling: Model Selection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1" name="Google Shape;191;p23"/>
          <p:cNvSpPr txBox="1">
            <a:spLocks noGrp="1"/>
          </p:cNvSpPr>
          <p:nvPr>
            <p:ph idx="1"/>
          </p:nvPr>
        </p:nvSpPr>
        <p:spPr>
          <a:xfrm>
            <a:off x="654011" y="1364825"/>
            <a:ext cx="10515600" cy="43513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457189"/>
            <a:r>
              <a:rPr lang="en-US" sz="3200" dirty="0"/>
              <a:t>Consider adversaries with different levels of </a:t>
            </a:r>
            <a:r>
              <a:rPr lang="en-US" sz="3200" b="1" dirty="0">
                <a:solidFill>
                  <a:srgbClr val="C00000"/>
                </a:solidFill>
              </a:rPr>
              <a:t>complexity</a:t>
            </a:r>
            <a:r>
              <a:rPr lang="en-US" sz="3200" dirty="0"/>
              <a:t>.</a:t>
            </a:r>
          </a:p>
          <a:p>
            <a:pPr marL="609585" indent="-457189"/>
            <a:endParaRPr lang="en-US" sz="2400" dirty="0"/>
          </a:p>
          <a:p>
            <a:pPr marL="609585" indent="-457189"/>
            <a:r>
              <a:rPr lang="en" sz="3200" b="1" dirty="0">
                <a:solidFill>
                  <a:srgbClr val="C00000"/>
                </a:solidFill>
              </a:rPr>
              <a:t>Simple Detectors: </a:t>
            </a:r>
            <a:r>
              <a:rPr lang="en" sz="3200" dirty="0"/>
              <a:t>Non-Temporal Models</a:t>
            </a:r>
            <a:endParaRPr sz="3200" dirty="0"/>
          </a:p>
          <a:p>
            <a:pPr marL="1219170" lvl="1" indent="-423323">
              <a:spcBef>
                <a:spcPts val="0"/>
              </a:spcBef>
            </a:pPr>
            <a:r>
              <a:rPr lang="en" b="1" dirty="0">
                <a:solidFill>
                  <a:srgbClr val="C00000"/>
                </a:solidFill>
              </a:rPr>
              <a:t>Random forest</a:t>
            </a:r>
            <a:r>
              <a:rPr lang="en" dirty="0"/>
              <a:t>, SVM</a:t>
            </a:r>
          </a:p>
          <a:p>
            <a:pPr marL="1219170" lvl="1" indent="-423323">
              <a:spcBef>
                <a:spcPts val="0"/>
              </a:spcBef>
            </a:pPr>
            <a:r>
              <a:rPr lang="en" b="1" dirty="0">
                <a:solidFill>
                  <a:srgbClr val="C00000"/>
                </a:solidFill>
              </a:rPr>
              <a:t>Convolutional Neural Network</a:t>
            </a:r>
            <a:endParaRPr b="1" dirty="0">
              <a:solidFill>
                <a:srgbClr val="C00000"/>
              </a:solidFill>
            </a:endParaRPr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Work on some representations (volume based)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Challenge: </a:t>
            </a:r>
            <a:r>
              <a:rPr lang="en" b="1" dirty="0"/>
              <a:t>Do not capture temporal features</a:t>
            </a:r>
            <a:br>
              <a:rPr lang="en" dirty="0"/>
            </a:br>
            <a:endParaRPr dirty="0"/>
          </a:p>
          <a:p>
            <a:pPr marL="609585" indent="-457189"/>
            <a:r>
              <a:rPr lang="en-US" sz="3200" b="1" dirty="0">
                <a:solidFill>
                  <a:srgbClr val="C00000"/>
                </a:solidFill>
              </a:rPr>
              <a:t>More Complex Detectors:</a:t>
            </a:r>
            <a:r>
              <a:rPr lang="en-US" sz="3200" dirty="0"/>
              <a:t> Temporal Models</a:t>
            </a:r>
            <a:endParaRPr sz="3200"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Long Short-Term Memory (LSTM), Gated Recurrent Units (GRU)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Can be used to capture temporal information from the features</a:t>
            </a:r>
            <a:br>
              <a:rPr lang="en" dirty="0"/>
            </a:b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53373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800" dirty="0">
                <a:solidFill>
                  <a:schemeClr val="tx1"/>
                </a:solidFill>
              </a:rPr>
              <a:t>General Traffic Analysis Framework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8CC8-67C3-ED45-BA58-58D4F235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00" y="4384627"/>
            <a:ext cx="10515600" cy="16417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Each step has an associated cost.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Explore general capabilities, capturing the limits of what is possible in traffic analysis</a:t>
            </a:r>
          </a:p>
          <a:p>
            <a:pPr lvl="1"/>
            <a:r>
              <a:rPr lang="en-US" dirty="0"/>
              <a:t>Consider cost-accuracy tradeoffs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9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Input…"/>
          <p:cNvSpPr txBox="1"/>
          <p:nvPr/>
        </p:nvSpPr>
        <p:spPr>
          <a:xfrm>
            <a:off x="398286" y="3123983"/>
            <a:ext cx="86837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Input</a:t>
            </a:r>
          </a:p>
          <a:p>
            <a:pPr algn="ctr">
              <a:defRPr sz="3500"/>
            </a:pPr>
            <a:r>
              <a:rPr sz="1750"/>
              <a:t>(Packets)</a:t>
            </a:r>
          </a:p>
        </p:txBody>
      </p:sp>
      <p:sp>
        <p:nvSpPr>
          <p:cNvPr id="389" name="Line"/>
          <p:cNvSpPr/>
          <p:nvPr/>
        </p:nvSpPr>
        <p:spPr>
          <a:xfrm>
            <a:off x="1528501" y="2643394"/>
            <a:ext cx="644832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183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2125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Line"/>
          <p:cNvSpPr/>
          <p:nvPr/>
        </p:nvSpPr>
        <p:spPr>
          <a:xfrm>
            <a:off x="9794648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3" name="Model…"/>
          <p:cNvSpPr txBox="1"/>
          <p:nvPr/>
        </p:nvSpPr>
        <p:spPr>
          <a:xfrm>
            <a:off x="8629096" y="3123983"/>
            <a:ext cx="773353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Model </a:t>
            </a:r>
          </a:p>
          <a:p>
            <a:pPr algn="ctr">
              <a:defRPr sz="3500"/>
            </a:pPr>
            <a:r>
              <a:rPr sz="1750"/>
              <a:t>Training</a:t>
            </a:r>
          </a:p>
        </p:txBody>
      </p:sp>
      <p:sp>
        <p:nvSpPr>
          <p:cNvPr id="394" name="Output…"/>
          <p:cNvSpPr txBox="1"/>
          <p:nvPr/>
        </p:nvSpPr>
        <p:spPr>
          <a:xfrm>
            <a:off x="10134984" y="3123983"/>
            <a:ext cx="150752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Output</a:t>
            </a:r>
          </a:p>
          <a:p>
            <a:pPr algn="ctr">
              <a:defRPr sz="3500"/>
            </a:pPr>
            <a:r>
              <a:rPr sz="1750"/>
              <a:t>(Trained Model)</a:t>
            </a:r>
          </a:p>
        </p:txBody>
      </p:sp>
      <p:sp>
        <p:nvSpPr>
          <p:cNvPr id="395" name="Line"/>
          <p:cNvSpPr/>
          <p:nvPr/>
        </p:nvSpPr>
        <p:spPr>
          <a:xfrm>
            <a:off x="9149621" y="1827865"/>
            <a:ext cx="1" cy="36830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6" name="Labels"/>
          <p:cNvSpPr txBox="1"/>
          <p:nvPr/>
        </p:nvSpPr>
        <p:spPr>
          <a:xfrm>
            <a:off x="8757192" y="1499773"/>
            <a:ext cx="633187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/>
            </a:lvl1pPr>
          </a:lstStyle>
          <a:p>
            <a:pPr algn="ctr"/>
            <a:r>
              <a:rPr sz="1750" b="1" dirty="0">
                <a:solidFill>
                  <a:srgbClr val="C00000"/>
                </a:solidFill>
              </a:rPr>
              <a:t>Labels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863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ine"/>
          <p:cNvSpPr/>
          <p:nvPr/>
        </p:nvSpPr>
        <p:spPr>
          <a:xfrm>
            <a:off x="7865706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9" name="Data…"/>
          <p:cNvSpPr txBox="1"/>
          <p:nvPr/>
        </p:nvSpPr>
        <p:spPr>
          <a:xfrm>
            <a:off x="3861285" y="3123983"/>
            <a:ext cx="1446550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Data </a:t>
            </a:r>
          </a:p>
          <a:p>
            <a:pPr algn="ctr">
              <a:defRPr sz="3500"/>
            </a:pPr>
            <a:r>
              <a:rPr sz="1750"/>
              <a:t>Representation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922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Packet…"/>
          <p:cNvSpPr txBox="1"/>
          <p:nvPr/>
        </p:nvSpPr>
        <p:spPr>
          <a:xfrm>
            <a:off x="1889560" y="3123983"/>
            <a:ext cx="144263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Packet </a:t>
            </a:r>
          </a:p>
          <a:p>
            <a:pPr algn="ctr">
              <a:defRPr sz="3500"/>
            </a:pPr>
            <a:r>
              <a:rPr sz="1750"/>
              <a:t>Transformation</a:t>
            </a:r>
          </a:p>
        </p:txBody>
      </p:sp>
      <p:sp>
        <p:nvSpPr>
          <p:cNvPr id="402" name="Line"/>
          <p:cNvSpPr/>
          <p:nvPr/>
        </p:nvSpPr>
        <p:spPr>
          <a:xfrm>
            <a:off x="3463386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403" name="Line"/>
          <p:cNvSpPr/>
          <p:nvPr/>
        </p:nvSpPr>
        <p:spPr>
          <a:xfrm>
            <a:off x="5392327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404" name="Representation…"/>
          <p:cNvSpPr txBox="1"/>
          <p:nvPr/>
        </p:nvSpPr>
        <p:spPr>
          <a:xfrm>
            <a:off x="6009772" y="2213789"/>
            <a:ext cx="1497846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 dirty="0"/>
              <a:t>Representation </a:t>
            </a:r>
          </a:p>
          <a:p>
            <a:pPr algn="ctr">
              <a:defRPr sz="3500"/>
            </a:pPr>
            <a:r>
              <a:rPr sz="1750" dirty="0"/>
              <a:t>Compression</a:t>
            </a:r>
          </a:p>
          <a:p>
            <a:pPr algn="ctr">
              <a:defRPr sz="3500"/>
            </a:pPr>
            <a:r>
              <a:rPr sz="1750" dirty="0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33914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  <a:prstGeom prst="rect">
            <a:avLst/>
          </a:prstGeom>
        </p:spPr>
        <p:txBody>
          <a:bodyPr spcFirstLastPara="1" vert="horz" lIns="121900" tIns="121900" rIns="121900" bIns="121900" numCol="1" anchorCtr="0" compatLnSpc="1">
            <a:prstTxWarp prst="textNoShape">
              <a:avLst/>
            </a:prstTxWarp>
            <a:norm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FFFF"/>
                </a:solidFill>
              </a:rPr>
              <a:t>Looking Ahead: Statistical Models for </a:t>
            </a:r>
            <a:br>
              <a:rPr lang="en-US" sz="2400" b="1" dirty="0">
                <a:solidFill>
                  <a:srgbClr val="FFFFFF"/>
                </a:solidFill>
              </a:rPr>
            </a:br>
            <a:r>
              <a:rPr lang="en-US" sz="2400" b="1" dirty="0">
                <a:solidFill>
                  <a:srgbClr val="FFFFFF"/>
                </a:solidFill>
              </a:rPr>
              <a:t>Network Traffic Analysis</a:t>
            </a:r>
            <a:br>
              <a:rPr lang="en-US" sz="2400" b="1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  <a:hlinkClick r:id="rId3"/>
              </a:rPr>
              <a:t>https://nprint.github.io/nprint/</a:t>
            </a:r>
            <a:endParaRPr lang="en-US" sz="2400" b="1" dirty="0">
              <a:solidFill>
                <a:srgbClr val="FFFFFF"/>
              </a:solidFill>
            </a:endParaRP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7DC44F-B3C0-6447-91FF-B3CEFB927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573" b="-1"/>
          <a:stretch/>
        </p:blipFill>
        <p:spPr>
          <a:xfrm>
            <a:off x="6096000" y="640080"/>
            <a:ext cx="545947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3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Applications of Machine Learning </a:t>
            </a:r>
            <a:br>
              <a:rPr lang="en-US" dirty="0"/>
            </a:br>
            <a:r>
              <a:rPr lang="en-US" dirty="0"/>
              <a:t>to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0119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1827</Words>
  <Application>Microsoft Macintosh PowerPoint</Application>
  <PresentationFormat>Widescreen</PresentationFormat>
  <Paragraphs>296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Wingdings</vt:lpstr>
      <vt:lpstr>Office Theme</vt:lpstr>
      <vt:lpstr>Machine Learning for Cybersecurity</vt:lpstr>
      <vt:lpstr>Who Am I?</vt:lpstr>
      <vt:lpstr>Applications of Machine Learning  to Cybersecurity</vt:lpstr>
      <vt:lpstr>PowerPoint Presentation</vt:lpstr>
      <vt:lpstr>Modeling: Data Representation</vt:lpstr>
      <vt:lpstr>Modeling: Model Selection</vt:lpstr>
      <vt:lpstr>General Traffic Analysis Framework</vt:lpstr>
      <vt:lpstr>Looking Ahead: Statistical Models for  Network Traffic Analysis https://nprint.github.io/nprint/</vt:lpstr>
      <vt:lpstr>Applications of Machine Learning  to Cybersecurity</vt:lpstr>
      <vt:lpstr>Forensics: Challenges and Opportunities</vt:lpstr>
      <vt:lpstr>Application-Layer DoS</vt:lpstr>
      <vt:lpstr>Application-Layer DoS Detection</vt:lpstr>
      <vt:lpstr>Exfiltration and Insider Threats</vt:lpstr>
      <vt:lpstr>Forensics</vt:lpstr>
      <vt:lpstr>Exfiltration and Insider Threats</vt:lpstr>
      <vt:lpstr>Automating Access Control Lists</vt:lpstr>
      <vt:lpstr>Automating Access Control Lists</vt:lpstr>
      <vt:lpstr>Summary</vt:lpstr>
      <vt:lpstr>Security: From Reactive Defense to Predictive Analytics</vt:lpstr>
      <vt:lpstr>Many Cybersecurity Problems Involve Large-Scale Predictive Analytics</vt:lpstr>
      <vt:lpstr>Unwanted Traffic: Spam</vt:lpstr>
      <vt:lpstr>Conventional Approach #1:  Content Filters</vt:lpstr>
      <vt:lpstr>Conventional Approach #2:  IP Addresses</vt:lpstr>
      <vt:lpstr>A Lot Happens Before Spam is Sent!</vt:lpstr>
      <vt:lpstr>Predictive Analytics: Detection Based on Network-Level Behavior</vt:lpstr>
      <vt:lpstr>Predicting Anomalous Behavior</vt:lpstr>
      <vt:lpstr>Analysis of Internet Routing Data</vt:lpstr>
      <vt:lpstr>Analysis of Sending Patterns</vt:lpstr>
      <vt:lpstr>Combining Features: RuleFit</vt:lpstr>
      <vt:lpstr>Going Back Earlier in Time: Attackers Use the Domain Name System</vt:lpstr>
      <vt:lpstr>Predictive Analytics and DNS</vt:lpstr>
      <vt:lpstr>Prediction:  Registration Occurs Before Attack!</vt:lpstr>
      <vt:lpstr>DNS Lookups Precede Attacks!</vt:lpstr>
      <vt:lpstr>Early Lookup Behavior</vt:lpstr>
      <vt:lpstr>With Better Data, Possible to Predict Attacks Even Earlier!</vt:lpstr>
      <vt:lpstr>DNS Predictive Analytics for  Attack Prediction</vt:lpstr>
      <vt:lpstr>Domain Profile Features</vt:lpstr>
      <vt:lpstr>Registration History Features</vt:lpstr>
      <vt:lpstr>Batch Correlation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Computer Networking</dc:title>
  <dc:creator>Nick Feamster</dc:creator>
  <cp:lastModifiedBy>Nick Feamster</cp:lastModifiedBy>
  <cp:revision>14</cp:revision>
  <dcterms:created xsi:type="dcterms:W3CDTF">2020-04-24T12:24:08Z</dcterms:created>
  <dcterms:modified xsi:type="dcterms:W3CDTF">2020-10-05T14:59:09Z</dcterms:modified>
</cp:coreProperties>
</file>